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2" r:id="rId2"/>
    <p:sldId id="263" r:id="rId3"/>
    <p:sldId id="264" r:id="rId4"/>
    <p:sldId id="258" r:id="rId5"/>
    <p:sldId id="268" r:id="rId6"/>
    <p:sldId id="270" r:id="rId7"/>
    <p:sldId id="271" r:id="rId8"/>
    <p:sldId id="273" r:id="rId9"/>
    <p:sldId id="272" r:id="rId10"/>
    <p:sldId id="274" r:id="rId11"/>
    <p:sldId id="269" r:id="rId12"/>
    <p:sldId id="266" r:id="rId13"/>
    <p:sldId id="259" r:id="rId14"/>
    <p:sldId id="260" r:id="rId15"/>
    <p:sldId id="267"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F8B4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2" d="100"/>
          <a:sy n="82" d="100"/>
        </p:scale>
        <p:origin x="72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DF06B3-336B-1377-0FBE-B024BB7AFB8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5074B7C3-DA2C-87FB-D354-C00BD5EF726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0BA222BB-E4A7-14DC-8D46-6D29730222F5}"/>
              </a:ext>
            </a:extLst>
          </p:cNvPr>
          <p:cNvSpPr>
            <a:spLocks noGrp="1"/>
          </p:cNvSpPr>
          <p:nvPr>
            <p:ph type="dt" sz="half" idx="10"/>
          </p:nvPr>
        </p:nvSpPr>
        <p:spPr/>
        <p:txBody>
          <a:bodyPr/>
          <a:lstStyle/>
          <a:p>
            <a:fld id="{4A147D6F-FD86-4A18-A24C-B4BCEF1E0C21}" type="datetimeFigureOut">
              <a:rPr lang="en-IN" smtClean="0"/>
              <a:t>15-11-2023</a:t>
            </a:fld>
            <a:endParaRPr lang="en-IN"/>
          </a:p>
        </p:txBody>
      </p:sp>
      <p:sp>
        <p:nvSpPr>
          <p:cNvPr id="5" name="Footer Placeholder 4">
            <a:extLst>
              <a:ext uri="{FF2B5EF4-FFF2-40B4-BE49-F238E27FC236}">
                <a16:creationId xmlns:a16="http://schemas.microsoft.com/office/drawing/2014/main" id="{231A825A-2782-32CB-BD23-57CB84043E6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8F8FD4B-3D94-A794-555C-ED6F1336874F}"/>
              </a:ext>
            </a:extLst>
          </p:cNvPr>
          <p:cNvSpPr>
            <a:spLocks noGrp="1"/>
          </p:cNvSpPr>
          <p:nvPr>
            <p:ph type="sldNum" sz="quarter" idx="12"/>
          </p:nvPr>
        </p:nvSpPr>
        <p:spPr/>
        <p:txBody>
          <a:bodyPr/>
          <a:lstStyle/>
          <a:p>
            <a:fld id="{FE03185B-F468-41AF-9D66-28FFB0F53B10}" type="slidenum">
              <a:rPr lang="en-IN" smtClean="0"/>
              <a:t>‹#›</a:t>
            </a:fld>
            <a:endParaRPr lang="en-IN"/>
          </a:p>
        </p:txBody>
      </p:sp>
    </p:spTree>
    <p:extLst>
      <p:ext uri="{BB962C8B-B14F-4D97-AF65-F5344CB8AC3E}">
        <p14:creationId xmlns:p14="http://schemas.microsoft.com/office/powerpoint/2010/main" val="329461546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8256AF-F56B-B433-234C-64A1F03C7D20}"/>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E4CE0B1D-642F-DC92-EA91-4665E220FE9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93C4B80-D59B-DB30-64D2-C0CC72606202}"/>
              </a:ext>
            </a:extLst>
          </p:cNvPr>
          <p:cNvSpPr>
            <a:spLocks noGrp="1"/>
          </p:cNvSpPr>
          <p:nvPr>
            <p:ph type="dt" sz="half" idx="10"/>
          </p:nvPr>
        </p:nvSpPr>
        <p:spPr/>
        <p:txBody>
          <a:bodyPr/>
          <a:lstStyle/>
          <a:p>
            <a:fld id="{4A147D6F-FD86-4A18-A24C-B4BCEF1E0C21}" type="datetimeFigureOut">
              <a:rPr lang="en-IN" smtClean="0"/>
              <a:t>15-11-2023</a:t>
            </a:fld>
            <a:endParaRPr lang="en-IN"/>
          </a:p>
        </p:txBody>
      </p:sp>
      <p:sp>
        <p:nvSpPr>
          <p:cNvPr id="5" name="Footer Placeholder 4">
            <a:extLst>
              <a:ext uri="{FF2B5EF4-FFF2-40B4-BE49-F238E27FC236}">
                <a16:creationId xmlns:a16="http://schemas.microsoft.com/office/drawing/2014/main" id="{6841FDC0-76A3-51A1-B8F8-424B8754E00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C3FF2F4-3812-81B1-83E6-DCFC2C2E2AD8}"/>
              </a:ext>
            </a:extLst>
          </p:cNvPr>
          <p:cNvSpPr>
            <a:spLocks noGrp="1"/>
          </p:cNvSpPr>
          <p:nvPr>
            <p:ph type="sldNum" sz="quarter" idx="12"/>
          </p:nvPr>
        </p:nvSpPr>
        <p:spPr/>
        <p:txBody>
          <a:bodyPr/>
          <a:lstStyle/>
          <a:p>
            <a:fld id="{FE03185B-F468-41AF-9D66-28FFB0F53B10}" type="slidenum">
              <a:rPr lang="en-IN" smtClean="0"/>
              <a:t>‹#›</a:t>
            </a:fld>
            <a:endParaRPr lang="en-IN"/>
          </a:p>
        </p:txBody>
      </p:sp>
    </p:spTree>
    <p:extLst>
      <p:ext uri="{BB962C8B-B14F-4D97-AF65-F5344CB8AC3E}">
        <p14:creationId xmlns:p14="http://schemas.microsoft.com/office/powerpoint/2010/main" val="325892876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85BD289-1652-9C88-6D6B-6C73B5C94D4F}"/>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50BC06ED-8ECF-2549-A1E3-4AF157E21EF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B4647BA-F29A-D403-1EA1-E24BC1959972}"/>
              </a:ext>
            </a:extLst>
          </p:cNvPr>
          <p:cNvSpPr>
            <a:spLocks noGrp="1"/>
          </p:cNvSpPr>
          <p:nvPr>
            <p:ph type="dt" sz="half" idx="10"/>
          </p:nvPr>
        </p:nvSpPr>
        <p:spPr/>
        <p:txBody>
          <a:bodyPr/>
          <a:lstStyle/>
          <a:p>
            <a:fld id="{4A147D6F-FD86-4A18-A24C-B4BCEF1E0C21}" type="datetimeFigureOut">
              <a:rPr lang="en-IN" smtClean="0"/>
              <a:t>15-11-2023</a:t>
            </a:fld>
            <a:endParaRPr lang="en-IN"/>
          </a:p>
        </p:txBody>
      </p:sp>
      <p:sp>
        <p:nvSpPr>
          <p:cNvPr id="5" name="Footer Placeholder 4">
            <a:extLst>
              <a:ext uri="{FF2B5EF4-FFF2-40B4-BE49-F238E27FC236}">
                <a16:creationId xmlns:a16="http://schemas.microsoft.com/office/drawing/2014/main" id="{752B4C62-920B-9D41-4AD1-42C92361A82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734C1A1-A895-B2C4-A6BE-4ACF6C592332}"/>
              </a:ext>
            </a:extLst>
          </p:cNvPr>
          <p:cNvSpPr>
            <a:spLocks noGrp="1"/>
          </p:cNvSpPr>
          <p:nvPr>
            <p:ph type="sldNum" sz="quarter" idx="12"/>
          </p:nvPr>
        </p:nvSpPr>
        <p:spPr/>
        <p:txBody>
          <a:bodyPr/>
          <a:lstStyle/>
          <a:p>
            <a:fld id="{FE03185B-F468-41AF-9D66-28FFB0F53B10}" type="slidenum">
              <a:rPr lang="en-IN" smtClean="0"/>
              <a:t>‹#›</a:t>
            </a:fld>
            <a:endParaRPr lang="en-IN"/>
          </a:p>
        </p:txBody>
      </p:sp>
    </p:spTree>
    <p:extLst>
      <p:ext uri="{BB962C8B-B14F-4D97-AF65-F5344CB8AC3E}">
        <p14:creationId xmlns:p14="http://schemas.microsoft.com/office/powerpoint/2010/main" val="175219993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F862AF-D722-11D2-17AE-5DA976276FEF}"/>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0F73A1CC-222A-47B3-9DDB-78955C29CB6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21B1F13-B788-C034-B5BB-54D177CA370D}"/>
              </a:ext>
            </a:extLst>
          </p:cNvPr>
          <p:cNvSpPr>
            <a:spLocks noGrp="1"/>
          </p:cNvSpPr>
          <p:nvPr>
            <p:ph type="dt" sz="half" idx="10"/>
          </p:nvPr>
        </p:nvSpPr>
        <p:spPr/>
        <p:txBody>
          <a:bodyPr/>
          <a:lstStyle/>
          <a:p>
            <a:fld id="{4A147D6F-FD86-4A18-A24C-B4BCEF1E0C21}" type="datetimeFigureOut">
              <a:rPr lang="en-IN" smtClean="0"/>
              <a:t>15-11-2023</a:t>
            </a:fld>
            <a:endParaRPr lang="en-IN"/>
          </a:p>
        </p:txBody>
      </p:sp>
      <p:sp>
        <p:nvSpPr>
          <p:cNvPr id="5" name="Footer Placeholder 4">
            <a:extLst>
              <a:ext uri="{FF2B5EF4-FFF2-40B4-BE49-F238E27FC236}">
                <a16:creationId xmlns:a16="http://schemas.microsoft.com/office/drawing/2014/main" id="{1B036A27-500B-1173-C987-C60B1DFEAF4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FB32AF2-3963-8493-6ED4-3B3C5F0A8990}"/>
              </a:ext>
            </a:extLst>
          </p:cNvPr>
          <p:cNvSpPr>
            <a:spLocks noGrp="1"/>
          </p:cNvSpPr>
          <p:nvPr>
            <p:ph type="sldNum" sz="quarter" idx="12"/>
          </p:nvPr>
        </p:nvSpPr>
        <p:spPr/>
        <p:txBody>
          <a:bodyPr/>
          <a:lstStyle/>
          <a:p>
            <a:fld id="{FE03185B-F468-41AF-9D66-28FFB0F53B10}" type="slidenum">
              <a:rPr lang="en-IN" smtClean="0"/>
              <a:t>‹#›</a:t>
            </a:fld>
            <a:endParaRPr lang="en-IN"/>
          </a:p>
        </p:txBody>
      </p:sp>
    </p:spTree>
    <p:extLst>
      <p:ext uri="{BB962C8B-B14F-4D97-AF65-F5344CB8AC3E}">
        <p14:creationId xmlns:p14="http://schemas.microsoft.com/office/powerpoint/2010/main" val="122597836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90D73-B874-FD8C-2825-35D37AD9313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42D1BCA1-8C35-B794-74FD-D4A006B5459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AF530F3-02E1-6890-586D-F5CE6A13D4AF}"/>
              </a:ext>
            </a:extLst>
          </p:cNvPr>
          <p:cNvSpPr>
            <a:spLocks noGrp="1"/>
          </p:cNvSpPr>
          <p:nvPr>
            <p:ph type="dt" sz="half" idx="10"/>
          </p:nvPr>
        </p:nvSpPr>
        <p:spPr/>
        <p:txBody>
          <a:bodyPr/>
          <a:lstStyle/>
          <a:p>
            <a:fld id="{4A147D6F-FD86-4A18-A24C-B4BCEF1E0C21}" type="datetimeFigureOut">
              <a:rPr lang="en-IN" smtClean="0"/>
              <a:t>15-11-2023</a:t>
            </a:fld>
            <a:endParaRPr lang="en-IN"/>
          </a:p>
        </p:txBody>
      </p:sp>
      <p:sp>
        <p:nvSpPr>
          <p:cNvPr id="5" name="Footer Placeholder 4">
            <a:extLst>
              <a:ext uri="{FF2B5EF4-FFF2-40B4-BE49-F238E27FC236}">
                <a16:creationId xmlns:a16="http://schemas.microsoft.com/office/drawing/2014/main" id="{E4208A1A-7C9F-0778-3CB1-4F0B3CE1758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CC2F8B0-3736-99CF-E09F-E53AF81C24B8}"/>
              </a:ext>
            </a:extLst>
          </p:cNvPr>
          <p:cNvSpPr>
            <a:spLocks noGrp="1"/>
          </p:cNvSpPr>
          <p:nvPr>
            <p:ph type="sldNum" sz="quarter" idx="12"/>
          </p:nvPr>
        </p:nvSpPr>
        <p:spPr/>
        <p:txBody>
          <a:bodyPr/>
          <a:lstStyle/>
          <a:p>
            <a:fld id="{FE03185B-F468-41AF-9D66-28FFB0F53B10}" type="slidenum">
              <a:rPr lang="en-IN" smtClean="0"/>
              <a:t>‹#›</a:t>
            </a:fld>
            <a:endParaRPr lang="en-IN"/>
          </a:p>
        </p:txBody>
      </p:sp>
    </p:spTree>
    <p:extLst>
      <p:ext uri="{BB962C8B-B14F-4D97-AF65-F5344CB8AC3E}">
        <p14:creationId xmlns:p14="http://schemas.microsoft.com/office/powerpoint/2010/main" val="347992425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4979E-A5E8-4C75-419D-A5874AE05759}"/>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39627465-1726-EBC1-9334-47FB089B475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DCEEE628-0FD3-66B0-17CA-A37CB855DF9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10C61D49-3D23-3D72-DC66-E4EE566C83A3}"/>
              </a:ext>
            </a:extLst>
          </p:cNvPr>
          <p:cNvSpPr>
            <a:spLocks noGrp="1"/>
          </p:cNvSpPr>
          <p:nvPr>
            <p:ph type="dt" sz="half" idx="10"/>
          </p:nvPr>
        </p:nvSpPr>
        <p:spPr/>
        <p:txBody>
          <a:bodyPr/>
          <a:lstStyle/>
          <a:p>
            <a:fld id="{4A147D6F-FD86-4A18-A24C-B4BCEF1E0C21}" type="datetimeFigureOut">
              <a:rPr lang="en-IN" smtClean="0"/>
              <a:t>15-11-2023</a:t>
            </a:fld>
            <a:endParaRPr lang="en-IN"/>
          </a:p>
        </p:txBody>
      </p:sp>
      <p:sp>
        <p:nvSpPr>
          <p:cNvPr id="6" name="Footer Placeholder 5">
            <a:extLst>
              <a:ext uri="{FF2B5EF4-FFF2-40B4-BE49-F238E27FC236}">
                <a16:creationId xmlns:a16="http://schemas.microsoft.com/office/drawing/2014/main" id="{3648E1EB-7CC0-A430-8F2A-B05FF8BE717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C4911DE6-3121-A6DD-2352-BF1482D0912A}"/>
              </a:ext>
            </a:extLst>
          </p:cNvPr>
          <p:cNvSpPr>
            <a:spLocks noGrp="1"/>
          </p:cNvSpPr>
          <p:nvPr>
            <p:ph type="sldNum" sz="quarter" idx="12"/>
          </p:nvPr>
        </p:nvSpPr>
        <p:spPr/>
        <p:txBody>
          <a:bodyPr/>
          <a:lstStyle/>
          <a:p>
            <a:fld id="{FE03185B-F468-41AF-9D66-28FFB0F53B10}" type="slidenum">
              <a:rPr lang="en-IN" smtClean="0"/>
              <a:t>‹#›</a:t>
            </a:fld>
            <a:endParaRPr lang="en-IN"/>
          </a:p>
        </p:txBody>
      </p:sp>
    </p:spTree>
    <p:extLst>
      <p:ext uri="{BB962C8B-B14F-4D97-AF65-F5344CB8AC3E}">
        <p14:creationId xmlns:p14="http://schemas.microsoft.com/office/powerpoint/2010/main" val="236856591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9B873A-61DE-569D-7D6D-AE711AE0C416}"/>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0328A5AF-E36C-69FD-F0D5-0DD46C1439B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EC39934-D57C-AFAC-9C6A-87826C7B9D7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4551DBE7-DF29-6ADC-3E37-D6FA71FBA1A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65CC337-0EF6-64B1-B14D-49B57101A83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7F875978-1338-4A58-45F8-1FA6B9A7E09F}"/>
              </a:ext>
            </a:extLst>
          </p:cNvPr>
          <p:cNvSpPr>
            <a:spLocks noGrp="1"/>
          </p:cNvSpPr>
          <p:nvPr>
            <p:ph type="dt" sz="half" idx="10"/>
          </p:nvPr>
        </p:nvSpPr>
        <p:spPr/>
        <p:txBody>
          <a:bodyPr/>
          <a:lstStyle/>
          <a:p>
            <a:fld id="{4A147D6F-FD86-4A18-A24C-B4BCEF1E0C21}" type="datetimeFigureOut">
              <a:rPr lang="en-IN" smtClean="0"/>
              <a:t>15-11-2023</a:t>
            </a:fld>
            <a:endParaRPr lang="en-IN"/>
          </a:p>
        </p:txBody>
      </p:sp>
      <p:sp>
        <p:nvSpPr>
          <p:cNvPr id="8" name="Footer Placeholder 7">
            <a:extLst>
              <a:ext uri="{FF2B5EF4-FFF2-40B4-BE49-F238E27FC236}">
                <a16:creationId xmlns:a16="http://schemas.microsoft.com/office/drawing/2014/main" id="{2ECE267A-83B8-4824-047C-9467C03792A3}"/>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49E14D1B-E6AA-5F91-A2A5-DBE63F2D2E4C}"/>
              </a:ext>
            </a:extLst>
          </p:cNvPr>
          <p:cNvSpPr>
            <a:spLocks noGrp="1"/>
          </p:cNvSpPr>
          <p:nvPr>
            <p:ph type="sldNum" sz="quarter" idx="12"/>
          </p:nvPr>
        </p:nvSpPr>
        <p:spPr/>
        <p:txBody>
          <a:bodyPr/>
          <a:lstStyle/>
          <a:p>
            <a:fld id="{FE03185B-F468-41AF-9D66-28FFB0F53B10}" type="slidenum">
              <a:rPr lang="en-IN" smtClean="0"/>
              <a:t>‹#›</a:t>
            </a:fld>
            <a:endParaRPr lang="en-IN"/>
          </a:p>
        </p:txBody>
      </p:sp>
    </p:spTree>
    <p:extLst>
      <p:ext uri="{BB962C8B-B14F-4D97-AF65-F5344CB8AC3E}">
        <p14:creationId xmlns:p14="http://schemas.microsoft.com/office/powerpoint/2010/main" val="335771584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5BC82E-A43E-F501-6EE0-AAF10F8116DC}"/>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FDBAD5E9-4F06-A247-F827-B34C9C060654}"/>
              </a:ext>
            </a:extLst>
          </p:cNvPr>
          <p:cNvSpPr>
            <a:spLocks noGrp="1"/>
          </p:cNvSpPr>
          <p:nvPr>
            <p:ph type="dt" sz="half" idx="10"/>
          </p:nvPr>
        </p:nvSpPr>
        <p:spPr/>
        <p:txBody>
          <a:bodyPr/>
          <a:lstStyle/>
          <a:p>
            <a:fld id="{4A147D6F-FD86-4A18-A24C-B4BCEF1E0C21}" type="datetimeFigureOut">
              <a:rPr lang="en-IN" smtClean="0"/>
              <a:t>15-11-2023</a:t>
            </a:fld>
            <a:endParaRPr lang="en-IN"/>
          </a:p>
        </p:txBody>
      </p:sp>
      <p:sp>
        <p:nvSpPr>
          <p:cNvPr id="4" name="Footer Placeholder 3">
            <a:extLst>
              <a:ext uri="{FF2B5EF4-FFF2-40B4-BE49-F238E27FC236}">
                <a16:creationId xmlns:a16="http://schemas.microsoft.com/office/drawing/2014/main" id="{8002253A-5948-A3C4-B942-8255178582FE}"/>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9BC0AF3A-0DBC-E54E-4DD9-598AADA3AC1C}"/>
              </a:ext>
            </a:extLst>
          </p:cNvPr>
          <p:cNvSpPr>
            <a:spLocks noGrp="1"/>
          </p:cNvSpPr>
          <p:nvPr>
            <p:ph type="sldNum" sz="quarter" idx="12"/>
          </p:nvPr>
        </p:nvSpPr>
        <p:spPr/>
        <p:txBody>
          <a:bodyPr/>
          <a:lstStyle/>
          <a:p>
            <a:fld id="{FE03185B-F468-41AF-9D66-28FFB0F53B10}" type="slidenum">
              <a:rPr lang="en-IN" smtClean="0"/>
              <a:t>‹#›</a:t>
            </a:fld>
            <a:endParaRPr lang="en-IN"/>
          </a:p>
        </p:txBody>
      </p:sp>
    </p:spTree>
    <p:extLst>
      <p:ext uri="{BB962C8B-B14F-4D97-AF65-F5344CB8AC3E}">
        <p14:creationId xmlns:p14="http://schemas.microsoft.com/office/powerpoint/2010/main" val="77022409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1A70B4F-2439-80C2-464C-9C63B926E526}"/>
              </a:ext>
            </a:extLst>
          </p:cNvPr>
          <p:cNvSpPr>
            <a:spLocks noGrp="1"/>
          </p:cNvSpPr>
          <p:nvPr>
            <p:ph type="dt" sz="half" idx="10"/>
          </p:nvPr>
        </p:nvSpPr>
        <p:spPr/>
        <p:txBody>
          <a:bodyPr/>
          <a:lstStyle/>
          <a:p>
            <a:fld id="{4A147D6F-FD86-4A18-A24C-B4BCEF1E0C21}" type="datetimeFigureOut">
              <a:rPr lang="en-IN" smtClean="0"/>
              <a:t>15-11-2023</a:t>
            </a:fld>
            <a:endParaRPr lang="en-IN"/>
          </a:p>
        </p:txBody>
      </p:sp>
      <p:sp>
        <p:nvSpPr>
          <p:cNvPr id="3" name="Footer Placeholder 2">
            <a:extLst>
              <a:ext uri="{FF2B5EF4-FFF2-40B4-BE49-F238E27FC236}">
                <a16:creationId xmlns:a16="http://schemas.microsoft.com/office/drawing/2014/main" id="{67D4974E-7A21-C45E-E147-206BE0509160}"/>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A52E9223-559E-11AD-4181-B6A64E2BBD7A}"/>
              </a:ext>
            </a:extLst>
          </p:cNvPr>
          <p:cNvSpPr>
            <a:spLocks noGrp="1"/>
          </p:cNvSpPr>
          <p:nvPr>
            <p:ph type="sldNum" sz="quarter" idx="12"/>
          </p:nvPr>
        </p:nvSpPr>
        <p:spPr/>
        <p:txBody>
          <a:bodyPr/>
          <a:lstStyle/>
          <a:p>
            <a:fld id="{FE03185B-F468-41AF-9D66-28FFB0F53B10}" type="slidenum">
              <a:rPr lang="en-IN" smtClean="0"/>
              <a:t>‹#›</a:t>
            </a:fld>
            <a:endParaRPr lang="en-IN"/>
          </a:p>
        </p:txBody>
      </p:sp>
    </p:spTree>
    <p:extLst>
      <p:ext uri="{BB962C8B-B14F-4D97-AF65-F5344CB8AC3E}">
        <p14:creationId xmlns:p14="http://schemas.microsoft.com/office/powerpoint/2010/main" val="240427378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2389C9-F910-3F9B-B7D9-1E8A733BE87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DF031EC8-FA8D-AAD6-1DD1-A1A5AB7528D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5E9B7A80-62A7-4876-95B6-0710044318D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939D03-AB48-7662-81C2-AA2E175C0F7C}"/>
              </a:ext>
            </a:extLst>
          </p:cNvPr>
          <p:cNvSpPr>
            <a:spLocks noGrp="1"/>
          </p:cNvSpPr>
          <p:nvPr>
            <p:ph type="dt" sz="half" idx="10"/>
          </p:nvPr>
        </p:nvSpPr>
        <p:spPr/>
        <p:txBody>
          <a:bodyPr/>
          <a:lstStyle/>
          <a:p>
            <a:fld id="{4A147D6F-FD86-4A18-A24C-B4BCEF1E0C21}" type="datetimeFigureOut">
              <a:rPr lang="en-IN" smtClean="0"/>
              <a:t>15-11-2023</a:t>
            </a:fld>
            <a:endParaRPr lang="en-IN"/>
          </a:p>
        </p:txBody>
      </p:sp>
      <p:sp>
        <p:nvSpPr>
          <p:cNvPr id="6" name="Footer Placeholder 5">
            <a:extLst>
              <a:ext uri="{FF2B5EF4-FFF2-40B4-BE49-F238E27FC236}">
                <a16:creationId xmlns:a16="http://schemas.microsoft.com/office/drawing/2014/main" id="{1D35A65F-2EB6-08EA-A4A3-045788A9480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71E4A40-F76A-BD0F-808B-3B24EE222866}"/>
              </a:ext>
            </a:extLst>
          </p:cNvPr>
          <p:cNvSpPr>
            <a:spLocks noGrp="1"/>
          </p:cNvSpPr>
          <p:nvPr>
            <p:ph type="sldNum" sz="quarter" idx="12"/>
          </p:nvPr>
        </p:nvSpPr>
        <p:spPr/>
        <p:txBody>
          <a:bodyPr/>
          <a:lstStyle/>
          <a:p>
            <a:fld id="{FE03185B-F468-41AF-9D66-28FFB0F53B10}" type="slidenum">
              <a:rPr lang="en-IN" smtClean="0"/>
              <a:t>‹#›</a:t>
            </a:fld>
            <a:endParaRPr lang="en-IN"/>
          </a:p>
        </p:txBody>
      </p:sp>
    </p:spTree>
    <p:extLst>
      <p:ext uri="{BB962C8B-B14F-4D97-AF65-F5344CB8AC3E}">
        <p14:creationId xmlns:p14="http://schemas.microsoft.com/office/powerpoint/2010/main" val="101119860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277374-0BFA-9FB5-3429-0DA71D4A39D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C21C24D-0FED-848B-7E60-C32E8C736D7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779D1FB4-43D2-BCAB-1DC3-F2A8651670A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5F1810B-D0F9-A58D-9DF7-B29462FDE187}"/>
              </a:ext>
            </a:extLst>
          </p:cNvPr>
          <p:cNvSpPr>
            <a:spLocks noGrp="1"/>
          </p:cNvSpPr>
          <p:nvPr>
            <p:ph type="dt" sz="half" idx="10"/>
          </p:nvPr>
        </p:nvSpPr>
        <p:spPr/>
        <p:txBody>
          <a:bodyPr/>
          <a:lstStyle/>
          <a:p>
            <a:fld id="{4A147D6F-FD86-4A18-A24C-B4BCEF1E0C21}" type="datetimeFigureOut">
              <a:rPr lang="en-IN" smtClean="0"/>
              <a:t>15-11-2023</a:t>
            </a:fld>
            <a:endParaRPr lang="en-IN"/>
          </a:p>
        </p:txBody>
      </p:sp>
      <p:sp>
        <p:nvSpPr>
          <p:cNvPr id="6" name="Footer Placeholder 5">
            <a:extLst>
              <a:ext uri="{FF2B5EF4-FFF2-40B4-BE49-F238E27FC236}">
                <a16:creationId xmlns:a16="http://schemas.microsoft.com/office/drawing/2014/main" id="{C9FD45B2-C367-395A-5EDB-38EEB309A466}"/>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5FD3021-48FF-4A94-4B7D-D4B8080E30A1}"/>
              </a:ext>
            </a:extLst>
          </p:cNvPr>
          <p:cNvSpPr>
            <a:spLocks noGrp="1"/>
          </p:cNvSpPr>
          <p:nvPr>
            <p:ph type="sldNum" sz="quarter" idx="12"/>
          </p:nvPr>
        </p:nvSpPr>
        <p:spPr/>
        <p:txBody>
          <a:bodyPr/>
          <a:lstStyle/>
          <a:p>
            <a:fld id="{FE03185B-F468-41AF-9D66-28FFB0F53B10}" type="slidenum">
              <a:rPr lang="en-IN" smtClean="0"/>
              <a:t>‹#›</a:t>
            </a:fld>
            <a:endParaRPr lang="en-IN"/>
          </a:p>
        </p:txBody>
      </p:sp>
    </p:spTree>
    <p:extLst>
      <p:ext uri="{BB962C8B-B14F-4D97-AF65-F5344CB8AC3E}">
        <p14:creationId xmlns:p14="http://schemas.microsoft.com/office/powerpoint/2010/main" val="291141929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15E8096-1F5A-3E9B-ED33-4A051F56CED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19FB7688-D599-6D61-5893-13F23EF61F8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0B0DD76-61A1-A5A5-5C8F-0B8AFEA4CE0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A147D6F-FD86-4A18-A24C-B4BCEF1E0C21}" type="datetimeFigureOut">
              <a:rPr lang="en-IN" smtClean="0"/>
              <a:t>15-11-2023</a:t>
            </a:fld>
            <a:endParaRPr lang="en-IN"/>
          </a:p>
        </p:txBody>
      </p:sp>
      <p:sp>
        <p:nvSpPr>
          <p:cNvPr id="5" name="Footer Placeholder 4">
            <a:extLst>
              <a:ext uri="{FF2B5EF4-FFF2-40B4-BE49-F238E27FC236}">
                <a16:creationId xmlns:a16="http://schemas.microsoft.com/office/drawing/2014/main" id="{D3FC6895-8C90-C2A8-BBB2-ADD73F7728E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E57D000C-D082-8D0D-E450-264E11071B9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E03185B-F468-41AF-9D66-28FFB0F53B10}" type="slidenum">
              <a:rPr lang="en-IN" smtClean="0"/>
              <a:t>‹#›</a:t>
            </a:fld>
            <a:endParaRPr lang="en-IN"/>
          </a:p>
        </p:txBody>
      </p:sp>
    </p:spTree>
    <p:extLst>
      <p:ext uri="{BB962C8B-B14F-4D97-AF65-F5344CB8AC3E}">
        <p14:creationId xmlns:p14="http://schemas.microsoft.com/office/powerpoint/2010/main" val="57704638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slideLayout" Target="../slideLayouts/slideLayout2.xml"/><Relationship Id="rId1" Type="http://schemas.openxmlformats.org/officeDocument/2006/relationships/themeOverride" Target="../theme/themeOverride5.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jpeg"/><Relationship Id="rId4" Type="http://schemas.openxmlformats.org/officeDocument/2006/relationships/image" Target="../media/image7.jp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Layout" Target="../slideLayouts/slideLayout2.xml"/><Relationship Id="rId1" Type="http://schemas.openxmlformats.org/officeDocument/2006/relationships/themeOverride" Target="../theme/themeOverride3.xml"/></Relationships>
</file>

<file path=ppt/slides/_rels/slide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slideLayout" Target="../slideLayouts/slideLayout2.xml"/><Relationship Id="rId1" Type="http://schemas.openxmlformats.org/officeDocument/2006/relationships/themeOverride" Target="../theme/themeOverride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D88107B-82D9-63B5-26EC-D152ACB34694}"/>
              </a:ext>
            </a:extLst>
          </p:cNvPr>
          <p:cNvSpPr>
            <a:spLocks noGrp="1"/>
          </p:cNvSpPr>
          <p:nvPr>
            <p:ph type="title"/>
          </p:nvPr>
        </p:nvSpPr>
        <p:spPr>
          <a:xfrm>
            <a:off x="640080" y="325369"/>
            <a:ext cx="4368602" cy="1956841"/>
          </a:xfrm>
        </p:spPr>
        <p:txBody>
          <a:bodyPr vert="horz" lIns="91440" tIns="45720" rIns="91440" bIns="45720" rtlCol="0" anchor="b">
            <a:normAutofit/>
          </a:bodyPr>
          <a:lstStyle/>
          <a:p>
            <a:r>
              <a:rPr lang="en-US" sz="4600" b="1" dirty="0">
                <a:solidFill>
                  <a:srgbClr val="00B050"/>
                </a:solidFill>
              </a:rPr>
              <a:t>Smart Wearable device for plants</a:t>
            </a:r>
          </a:p>
        </p:txBody>
      </p:sp>
      <p:sp>
        <p:nvSpPr>
          <p:cNvPr id="33"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C5AAE01D-8CF3-06C4-3700-05AD81F0E3CF}"/>
              </a:ext>
            </a:extLst>
          </p:cNvPr>
          <p:cNvSpPr txBox="1"/>
          <p:nvPr/>
        </p:nvSpPr>
        <p:spPr>
          <a:xfrm>
            <a:off x="640080" y="2872899"/>
            <a:ext cx="4243589" cy="3320668"/>
          </a:xfrm>
          <a:prstGeom prst="rect">
            <a:avLst/>
          </a:prstGeom>
        </p:spPr>
        <p:txBody>
          <a:bodyPr vert="horz" lIns="91440" tIns="45720" rIns="91440" bIns="45720" rtlCol="0">
            <a:normAutofit/>
          </a:bodyPr>
          <a:lstStyle/>
          <a:p>
            <a:pPr>
              <a:lnSpc>
                <a:spcPct val="90000"/>
              </a:lnSpc>
              <a:spcAft>
                <a:spcPts val="600"/>
              </a:spcAft>
            </a:pPr>
            <a:r>
              <a:rPr lang="en-US" sz="2200" b="1" dirty="0"/>
              <a:t>Presented By : -</a:t>
            </a:r>
          </a:p>
          <a:p>
            <a:pPr indent="-228600">
              <a:lnSpc>
                <a:spcPct val="90000"/>
              </a:lnSpc>
              <a:spcAft>
                <a:spcPts val="600"/>
              </a:spcAft>
              <a:buFont typeface="Arial" panose="020B0604020202020204" pitchFamily="34" charset="0"/>
              <a:buChar char="•"/>
            </a:pPr>
            <a:r>
              <a:rPr lang="en-US" sz="2200" dirty="0"/>
              <a:t>           Satish Kumar</a:t>
            </a:r>
          </a:p>
          <a:p>
            <a:pPr indent="-228600">
              <a:lnSpc>
                <a:spcPct val="90000"/>
              </a:lnSpc>
              <a:spcAft>
                <a:spcPts val="600"/>
              </a:spcAft>
              <a:buFont typeface="Arial" panose="020B0604020202020204" pitchFamily="34" charset="0"/>
              <a:buChar char="•"/>
            </a:pPr>
            <a:r>
              <a:rPr lang="en-US" sz="2200" dirty="0"/>
              <a:t>           Saroj Kumar</a:t>
            </a:r>
          </a:p>
          <a:p>
            <a:pPr indent="-228600">
              <a:lnSpc>
                <a:spcPct val="90000"/>
              </a:lnSpc>
              <a:spcAft>
                <a:spcPts val="600"/>
              </a:spcAft>
              <a:buFont typeface="Arial" panose="020B0604020202020204" pitchFamily="34" charset="0"/>
              <a:buChar char="•"/>
            </a:pPr>
            <a:r>
              <a:rPr lang="en-US" sz="2200" dirty="0"/>
              <a:t>           </a:t>
            </a:r>
            <a:r>
              <a:rPr lang="en-US" sz="2200" dirty="0" err="1"/>
              <a:t>Ekhlakh</a:t>
            </a:r>
            <a:r>
              <a:rPr lang="en-US" sz="2200" dirty="0"/>
              <a:t> Ahmad</a:t>
            </a:r>
          </a:p>
          <a:p>
            <a:pPr indent="-228600">
              <a:lnSpc>
                <a:spcPct val="90000"/>
              </a:lnSpc>
              <a:spcAft>
                <a:spcPts val="600"/>
              </a:spcAft>
              <a:buFont typeface="Arial" panose="020B0604020202020204" pitchFamily="34" charset="0"/>
              <a:buChar char="•"/>
            </a:pPr>
            <a:r>
              <a:rPr lang="en-US" sz="2200" dirty="0"/>
              <a:t>           Sonpal </a:t>
            </a:r>
          </a:p>
        </p:txBody>
      </p:sp>
      <p:pic>
        <p:nvPicPr>
          <p:cNvPr id="5" name="Content Placeholder 4" descr="A plant next to a window&#10;&#10;Description automatically generated">
            <a:extLst>
              <a:ext uri="{FF2B5EF4-FFF2-40B4-BE49-F238E27FC236}">
                <a16:creationId xmlns:a16="http://schemas.microsoft.com/office/drawing/2014/main" id="{90865C2F-ABCF-418F-006F-1394338D06DF}"/>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8569" r="16204"/>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290307498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Photosensitive Light Detection Sensor">
            <a:extLst>
              <a:ext uri="{FF2B5EF4-FFF2-40B4-BE49-F238E27FC236}">
                <a16:creationId xmlns:a16="http://schemas.microsoft.com/office/drawing/2014/main" id="{6BD21784-0CB2-C165-9E11-2A1D0BB1F89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rot="19318563">
            <a:off x="6145849" y="2026457"/>
            <a:ext cx="5708650" cy="2949294"/>
          </a:xfrm>
          <a:prstGeom prst="rect">
            <a:avLst/>
          </a:prstGeom>
          <a:noFill/>
          <a:ln>
            <a:noFill/>
          </a:ln>
        </p:spPr>
      </p:pic>
      <p:sp>
        <p:nvSpPr>
          <p:cNvPr id="2" name="Title"/>
          <p:cNvSpPr>
            <a:spLocks noGrp="1"/>
          </p:cNvSpPr>
          <p:nvPr>
            <p:ph type="title"/>
          </p:nvPr>
        </p:nvSpPr>
        <p:spPr>
          <a:xfrm>
            <a:off x="1017857" y="965984"/>
            <a:ext cx="6079587" cy="606290"/>
          </a:xfrm>
        </p:spPr>
        <p:txBody>
          <a:bodyPr vert="horz" lIns="0" tIns="0" rIns="0" bIns="0" rtlCol="0">
            <a:normAutofit/>
          </a:bodyPr>
          <a:lstStyle/>
          <a:p>
            <a:r>
              <a:rPr lang="en-US" sz="4000" b="1" dirty="0">
                <a:solidFill>
                  <a:srgbClr val="00B050"/>
                </a:solidFill>
              </a:rPr>
              <a:t>LDR  Sensor</a:t>
            </a:r>
          </a:p>
        </p:txBody>
      </p:sp>
      <p:sp>
        <p:nvSpPr>
          <p:cNvPr id="3" name="Content Placeholder"/>
          <p:cNvSpPr>
            <a:spLocks noGrp="1"/>
          </p:cNvSpPr>
          <p:nvPr>
            <p:ph idx="1"/>
          </p:nvPr>
        </p:nvSpPr>
        <p:spPr>
          <a:xfrm>
            <a:off x="858416" y="2036397"/>
            <a:ext cx="6045460" cy="3972517"/>
          </a:xfrm>
        </p:spPr>
        <p:txBody>
          <a:bodyPr vert="horz" lIns="0" tIns="0" rIns="0" bIns="0" rtlCol="0" anchor="t">
            <a:noAutofit/>
          </a:bodyPr>
          <a:lstStyle/>
          <a:p>
            <a:pPr algn="just"/>
            <a:r>
              <a:rPr lang="en-IN" sz="1700" dirty="0"/>
              <a:t>Detecting ambient light is an important feature for many implementations such as smart street light systems, solar panel charging controllers, automatic irrigation systems in which the ambient light along with Moisture decide whether it is necessary to irrigate the planet. We typically employ LDR as we consider in the quantity of light that lands of it and thus, we have an approximate understanding on the environment’s brightness. However, there are other situations when we need to find out that the light exceeds specific level so as certain processes could take place. One of such modules that provide digital output as well as adjustable with the internal potentiometer is Photosensitive Light Detection sensor module. The device comes along with inbuilt LM393 comparator IC which helps to turn Analog Signals emerging from LDR into digital ones for linking up with the microcontroller of our choice.</a:t>
            </a:r>
          </a:p>
          <a:p>
            <a:pPr algn="just"/>
            <a:endParaRPr lang="en-IN" sz="1700" dirty="0"/>
          </a:p>
        </p:txBody>
      </p:sp>
      <p:sp>
        <p:nvSpPr>
          <p:cNvPr id="4" name="TextBox 3">
            <a:extLst>
              <a:ext uri="{FF2B5EF4-FFF2-40B4-BE49-F238E27FC236}">
                <a16:creationId xmlns:a16="http://schemas.microsoft.com/office/drawing/2014/main" id="{03F3AAFA-A97D-4217-EF62-7C724ED93E81}"/>
              </a:ext>
            </a:extLst>
          </p:cNvPr>
          <p:cNvSpPr txBox="1"/>
          <p:nvPr/>
        </p:nvSpPr>
        <p:spPr>
          <a:xfrm>
            <a:off x="858416" y="317241"/>
            <a:ext cx="10431625" cy="707886"/>
          </a:xfrm>
          <a:prstGeom prst="rect">
            <a:avLst/>
          </a:prstGeom>
          <a:noFill/>
        </p:spPr>
        <p:txBody>
          <a:bodyPr wrap="square" rtlCol="0">
            <a:spAutoFit/>
          </a:bodyPr>
          <a:lstStyle/>
          <a:p>
            <a:pPr algn="ctr"/>
            <a:r>
              <a:rPr lang="en-IN" sz="4000" dirty="0">
                <a:solidFill>
                  <a:srgbClr val="00B050"/>
                </a:solidFill>
              </a:rPr>
              <a:t>Components Details</a:t>
            </a:r>
          </a:p>
        </p:txBody>
      </p:sp>
    </p:spTree>
    <p:extLst>
      <p:ext uri="{BB962C8B-B14F-4D97-AF65-F5344CB8AC3E}">
        <p14:creationId xmlns:p14="http://schemas.microsoft.com/office/powerpoint/2010/main" val="19752616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22" presetClass="entr" presetSubtype="1" fill="hold"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wipe(up)">
                                      <p:cBhvr>
                                        <p:cTn id="10"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4" name="Rectangle 43">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3B51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4AFF55C-7024-ABB4-BDE3-FAA383586A65}"/>
              </a:ext>
            </a:extLst>
          </p:cNvPr>
          <p:cNvSpPr>
            <a:spLocks noGrp="1"/>
          </p:cNvSpPr>
          <p:nvPr>
            <p:ph type="title"/>
          </p:nvPr>
        </p:nvSpPr>
        <p:spPr>
          <a:xfrm>
            <a:off x="462798" y="2074362"/>
            <a:ext cx="2752354" cy="2709275"/>
          </a:xfrm>
          <a:prstGeom prst="ellipse">
            <a:avLst/>
          </a:prstGeom>
          <a:solidFill>
            <a:schemeClr val="accent2">
              <a:lumMod val="20000"/>
              <a:lumOff val="80000"/>
            </a:schemeClr>
          </a:solidFill>
          <a:ln w="174625" cmpd="thinThick">
            <a:solidFill>
              <a:schemeClr val="accent2">
                <a:lumMod val="60000"/>
                <a:lumOff val="40000"/>
              </a:schemeClr>
            </a:solidFill>
          </a:ln>
        </p:spPr>
        <p:txBody>
          <a:bodyPr vert="horz" lIns="91440" tIns="45720" rIns="91440" bIns="45720" rtlCol="0" anchor="ctr">
            <a:normAutofit/>
          </a:bodyPr>
          <a:lstStyle/>
          <a:p>
            <a:pPr algn="ctr"/>
            <a:r>
              <a:rPr lang="en-US" sz="4000" b="1" kern="1200" dirty="0">
                <a:solidFill>
                  <a:srgbClr val="00B050"/>
                </a:solidFill>
                <a:latin typeface="+mj-lt"/>
                <a:ea typeface="+mj-ea"/>
                <a:cs typeface="+mj-cs"/>
              </a:rPr>
              <a:t>Circuit Diagram</a:t>
            </a:r>
          </a:p>
        </p:txBody>
      </p:sp>
      <p:pic>
        <p:nvPicPr>
          <p:cNvPr id="7" name="Picture 6" descr="A circuit board with wires and a sensor&#10;&#10;Description automatically generated">
            <a:extLst>
              <a:ext uri="{FF2B5EF4-FFF2-40B4-BE49-F238E27FC236}">
                <a16:creationId xmlns:a16="http://schemas.microsoft.com/office/drawing/2014/main" id="{13EBFBB6-0076-C593-9913-1E5B47ACEB6C}"/>
              </a:ext>
            </a:extLst>
          </p:cNvPr>
          <p:cNvPicPr>
            <a:picLocks noChangeAspect="1"/>
          </p:cNvPicPr>
          <p:nvPr/>
        </p:nvPicPr>
        <p:blipFill rotWithShape="1">
          <a:blip r:embed="rId2">
            <a:extLst>
              <a:ext uri="{28A0092B-C50C-407E-A947-70E740481C1C}">
                <a14:useLocalDpi xmlns:a14="http://schemas.microsoft.com/office/drawing/2010/main" val="0"/>
              </a:ext>
            </a:extLst>
          </a:blip>
          <a:srcRect t="1326"/>
          <a:stretch/>
        </p:blipFill>
        <p:spPr>
          <a:xfrm>
            <a:off x="3511940" y="990600"/>
            <a:ext cx="7924410" cy="4476568"/>
          </a:xfrm>
          <a:prstGeom prst="rect">
            <a:avLst/>
          </a:prstGeom>
        </p:spPr>
      </p:pic>
    </p:spTree>
    <p:extLst>
      <p:ext uri="{BB962C8B-B14F-4D97-AF65-F5344CB8AC3E}">
        <p14:creationId xmlns:p14="http://schemas.microsoft.com/office/powerpoint/2010/main" val="244157445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8" name="Arc 17">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503482F-FF7A-8B6C-3F6A-44D4FC4F11FA}"/>
              </a:ext>
            </a:extLst>
          </p:cNvPr>
          <p:cNvSpPr>
            <a:spLocks noGrp="1"/>
          </p:cNvSpPr>
          <p:nvPr>
            <p:ph type="title"/>
          </p:nvPr>
        </p:nvSpPr>
        <p:spPr>
          <a:xfrm>
            <a:off x="5894962" y="479493"/>
            <a:ext cx="5458838" cy="1325563"/>
          </a:xfrm>
        </p:spPr>
        <p:txBody>
          <a:bodyPr>
            <a:normAutofit/>
          </a:bodyPr>
          <a:lstStyle/>
          <a:p>
            <a:r>
              <a:rPr lang="en-US" b="1" dirty="0">
                <a:solidFill>
                  <a:srgbClr val="00B050"/>
                </a:solidFill>
              </a:rPr>
              <a:t>Working</a:t>
            </a:r>
            <a:endParaRPr lang="en-IN" b="1" dirty="0">
              <a:solidFill>
                <a:srgbClr val="00B050"/>
              </a:solidFill>
            </a:endParaRPr>
          </a:p>
        </p:txBody>
      </p:sp>
      <p:sp>
        <p:nvSpPr>
          <p:cNvPr id="20" name="Freeform: Shape 19">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a:extLst>
              <a:ext uri="{FF2B5EF4-FFF2-40B4-BE49-F238E27FC236}">
                <a16:creationId xmlns:a16="http://schemas.microsoft.com/office/drawing/2014/main" id="{361B5C1C-68F2-3D39-1BA1-4F816F4E3A17}"/>
              </a:ext>
            </a:extLst>
          </p:cNvPr>
          <p:cNvPicPr>
            <a:picLocks noChangeAspect="1"/>
          </p:cNvPicPr>
          <p:nvPr/>
        </p:nvPicPr>
        <p:blipFill rotWithShape="1">
          <a:blip r:embed="rId2">
            <a:extLst>
              <a:ext uri="{28A0092B-C50C-407E-A947-70E740481C1C}">
                <a14:useLocalDpi xmlns:a14="http://schemas.microsoft.com/office/drawing/2010/main" val="0"/>
              </a:ext>
            </a:extLst>
          </a:blip>
          <a:srcRect l="35691"/>
          <a:stretch/>
        </p:blipFill>
        <p:spPr>
          <a:xfrm>
            <a:off x="703182" y="1319783"/>
            <a:ext cx="4777381" cy="4048689"/>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p:spPr>
      </p:pic>
      <p:sp>
        <p:nvSpPr>
          <p:cNvPr id="3" name="Content Placeholder 2">
            <a:extLst>
              <a:ext uri="{FF2B5EF4-FFF2-40B4-BE49-F238E27FC236}">
                <a16:creationId xmlns:a16="http://schemas.microsoft.com/office/drawing/2014/main" id="{6810EFAB-D38C-D4E5-B902-5967CD986C70}"/>
              </a:ext>
            </a:extLst>
          </p:cNvPr>
          <p:cNvSpPr>
            <a:spLocks noGrp="1"/>
          </p:cNvSpPr>
          <p:nvPr>
            <p:ph idx="1"/>
          </p:nvPr>
        </p:nvSpPr>
        <p:spPr>
          <a:xfrm>
            <a:off x="5894962" y="1984443"/>
            <a:ext cx="5458838" cy="4192520"/>
          </a:xfrm>
        </p:spPr>
        <p:txBody>
          <a:bodyPr>
            <a:normAutofit/>
          </a:bodyPr>
          <a:lstStyle/>
          <a:p>
            <a:r>
              <a:rPr lang="en-US" sz="1500" b="1"/>
              <a:t>Sensor Integration: </a:t>
            </a:r>
            <a:r>
              <a:rPr lang="en-US" sz="1500"/>
              <a:t>The main part of the control system is its set of sensors that includes water moisture sensors, CO2 sensors, thermos and hygroscopic ones, and LDR.G The wearable device is equipped with sensors that enable simultaneous measurements of key plant parameters.</a:t>
            </a:r>
          </a:p>
          <a:p>
            <a:r>
              <a:rPr lang="en-US" sz="1500" b="1"/>
              <a:t>Online Integration: </a:t>
            </a:r>
            <a:r>
              <a:rPr lang="en-US" sz="1500"/>
              <a:t>This way, the user can connect it with online services such as Blynk or thing speak and get all relevant information about his/her plants from any location that has access to the Internet. The online integration makes the device easier to use because its accessible.</a:t>
            </a:r>
          </a:p>
          <a:p>
            <a:r>
              <a:rPr lang="en-US" sz="1500" b="1"/>
              <a:t>User Interface: </a:t>
            </a:r>
            <a:r>
              <a:rPr lang="en-US" sz="1500"/>
              <a:t>It has an understandable and simple design that is often available as a smartphone app or an online site. This interface enables users to look at real time readings from the sensors; it also allows them to input threshold values and get alerts.</a:t>
            </a:r>
          </a:p>
        </p:txBody>
      </p:sp>
    </p:spTree>
    <p:extLst>
      <p:ext uri="{BB962C8B-B14F-4D97-AF65-F5344CB8AC3E}">
        <p14:creationId xmlns:p14="http://schemas.microsoft.com/office/powerpoint/2010/main" val="402029997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41DA5E-FFD2-1527-9011-353F9A8D00BA}"/>
              </a:ext>
            </a:extLst>
          </p:cNvPr>
          <p:cNvSpPr>
            <a:spLocks noGrp="1"/>
          </p:cNvSpPr>
          <p:nvPr>
            <p:ph type="title"/>
          </p:nvPr>
        </p:nvSpPr>
        <p:spPr>
          <a:xfrm>
            <a:off x="876692" y="741391"/>
            <a:ext cx="5479719" cy="1616203"/>
          </a:xfrm>
        </p:spPr>
        <p:txBody>
          <a:bodyPr anchor="b">
            <a:normAutofit/>
          </a:bodyPr>
          <a:lstStyle/>
          <a:p>
            <a:pPr>
              <a:spcAft>
                <a:spcPts val="800"/>
              </a:spcAft>
            </a:pPr>
            <a:r>
              <a:rPr lang="en-US" sz="3200" b="1" kern="100" dirty="0">
                <a:solidFill>
                  <a:srgbClr val="00B050"/>
                </a:solidFill>
                <a:effectLst/>
                <a:latin typeface="Calibri" panose="020F0502020204030204" pitchFamily="34" charset="0"/>
                <a:ea typeface="Calibri" panose="020F0502020204030204" pitchFamily="34" charset="0"/>
                <a:cs typeface="Times New Roman" panose="02020603050405020304" pitchFamily="18" charset="0"/>
              </a:rPr>
              <a:t>Why It's Important</a:t>
            </a:r>
            <a:endParaRPr lang="en-IN" sz="3200" dirty="0">
              <a:solidFill>
                <a:srgbClr val="00B050"/>
              </a:solidFill>
            </a:endParaRPr>
          </a:p>
        </p:txBody>
      </p:sp>
      <p:sp>
        <p:nvSpPr>
          <p:cNvPr id="3" name="Content Placeholder 2">
            <a:extLst>
              <a:ext uri="{FF2B5EF4-FFF2-40B4-BE49-F238E27FC236}">
                <a16:creationId xmlns:a16="http://schemas.microsoft.com/office/drawing/2014/main" id="{C0B25350-2CC7-2879-BC02-B2FD71A62862}"/>
              </a:ext>
            </a:extLst>
          </p:cNvPr>
          <p:cNvSpPr>
            <a:spLocks noGrp="1"/>
          </p:cNvSpPr>
          <p:nvPr>
            <p:ph idx="1"/>
          </p:nvPr>
        </p:nvSpPr>
        <p:spPr>
          <a:xfrm>
            <a:off x="559294" y="2760954"/>
            <a:ext cx="5797118" cy="3220353"/>
          </a:xfrm>
        </p:spPr>
        <p:txBody>
          <a:bodyPr anchor="t">
            <a:normAutofit/>
          </a:bodyPr>
          <a:lstStyle/>
          <a:p>
            <a:pPr>
              <a:spcAft>
                <a:spcPts val="800"/>
              </a:spcAft>
            </a:pPr>
            <a:r>
              <a:rPr lang="en-US" sz="1700" kern="100" dirty="0">
                <a:effectLst/>
                <a:latin typeface="Calibri" panose="020F0502020204030204" pitchFamily="34" charset="0"/>
                <a:ea typeface="Calibri" panose="020F0502020204030204" pitchFamily="34" charset="0"/>
                <a:cs typeface="Times New Roman" panose="02020603050405020304" pitchFamily="18" charset="0"/>
              </a:rPr>
              <a:t>Why are we doing this? Because plants are vital. They give us clean air and tasty food. But sometimes, taking care of them can be a bit tricky. Our smart plant gadget is like a plant superhero. </a:t>
            </a:r>
          </a:p>
          <a:p>
            <a:pPr>
              <a:spcAft>
                <a:spcPts val="800"/>
              </a:spcAft>
            </a:pPr>
            <a:r>
              <a:rPr lang="en-US" sz="1700" kern="100" dirty="0">
                <a:effectLst/>
                <a:latin typeface="Calibri" panose="020F0502020204030204" pitchFamily="34" charset="0"/>
                <a:ea typeface="Calibri" panose="020F0502020204030204" pitchFamily="34" charset="0"/>
                <a:cs typeface="Times New Roman" panose="02020603050405020304" pitchFamily="18" charset="0"/>
              </a:rPr>
              <a:t>It makes sure they get just the right amount of sunlight, water, and care. And when it does that, it's not only making your life easier but also helping the environment. Our project is a small step towards a world with more greenery and sustainability, making it a better place for all of us.</a:t>
            </a:r>
            <a:endParaRPr lang="en-IN" sz="17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sz="1700" dirty="0"/>
          </a:p>
        </p:txBody>
      </p:sp>
      <p:pic>
        <p:nvPicPr>
          <p:cNvPr id="5" name="Picture 4" descr="Cross section of young plant and roots">
            <a:extLst>
              <a:ext uri="{FF2B5EF4-FFF2-40B4-BE49-F238E27FC236}">
                <a16:creationId xmlns:a16="http://schemas.microsoft.com/office/drawing/2014/main" id="{FF9A03CE-2B66-F234-049E-9357FFDE14ED}"/>
              </a:ext>
            </a:extLst>
          </p:cNvPr>
          <p:cNvPicPr>
            <a:picLocks noChangeAspect="1"/>
          </p:cNvPicPr>
          <p:nvPr/>
        </p:nvPicPr>
        <p:blipFill rotWithShape="1">
          <a:blip r:embed="rId2"/>
          <a:srcRect l="45835" r="2858"/>
          <a:stretch/>
        </p:blipFill>
        <p:spPr>
          <a:xfrm>
            <a:off x="7270812" y="10"/>
            <a:ext cx="4921187" cy="6857990"/>
          </a:xfrm>
          <a:prstGeom prst="rect">
            <a:avLst/>
          </a:prstGeom>
        </p:spPr>
      </p:pic>
      <p:grpSp>
        <p:nvGrpSpPr>
          <p:cNvPr id="9" name="Group 8">
            <a:extLst>
              <a:ext uri="{FF2B5EF4-FFF2-40B4-BE49-F238E27FC236}">
                <a16:creationId xmlns:a16="http://schemas.microsoft.com/office/drawing/2014/main" id="{8CE57D37-C2D0-066B-1AE3-6F4244344F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2068638" y="0"/>
            <a:ext cx="123362" cy="6858000"/>
            <a:chOff x="12068638" y="0"/>
            <a:chExt cx="123362" cy="6858000"/>
          </a:xfrm>
        </p:grpSpPr>
        <p:sp>
          <p:nvSpPr>
            <p:cNvPr id="10" name="Rectangle 9">
              <a:extLst>
                <a:ext uri="{FF2B5EF4-FFF2-40B4-BE49-F238E27FC236}">
                  <a16:creationId xmlns:a16="http://schemas.microsoft.com/office/drawing/2014/main" id="{A24DCA44-89CF-872A-903F-96C50780EA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4B0CC4F5-AC85-FFFA-7EB5-33C4FCE90A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3527553"/>
              <a:ext cx="123362" cy="3330447"/>
            </a:xfrm>
            <a:prstGeom prst="rect">
              <a:avLst/>
            </a:prstGeom>
            <a:gradFill>
              <a:gsLst>
                <a:gs pos="19000">
                  <a:schemeClr val="accent5">
                    <a:lumMod val="60000"/>
                    <a:lumOff val="40000"/>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14297168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Fern">
            <a:extLst>
              <a:ext uri="{FF2B5EF4-FFF2-40B4-BE49-F238E27FC236}">
                <a16:creationId xmlns:a16="http://schemas.microsoft.com/office/drawing/2014/main" id="{29D93496-3472-16AC-1561-DE37455F343C}"/>
              </a:ext>
            </a:extLst>
          </p:cNvPr>
          <p:cNvPicPr>
            <a:picLocks noChangeAspect="1"/>
          </p:cNvPicPr>
          <p:nvPr/>
        </p:nvPicPr>
        <p:blipFill rotWithShape="1">
          <a:blip r:embed="rId2"/>
          <a:srcRect l="49" r="5833" b="-1"/>
          <a:stretch/>
        </p:blipFill>
        <p:spPr>
          <a:xfrm>
            <a:off x="1" y="10"/>
            <a:ext cx="9019712" cy="6857990"/>
          </a:xfrm>
          <a:prstGeom prst="rect">
            <a:avLst/>
          </a:prstGeom>
        </p:spPr>
      </p:pic>
      <p:sp>
        <p:nvSpPr>
          <p:cNvPr id="27" name="Rectangle 26">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6D6535E-B88C-1EA6-EDF2-BD362766681A}"/>
              </a:ext>
            </a:extLst>
          </p:cNvPr>
          <p:cNvSpPr>
            <a:spLocks noGrp="1"/>
          </p:cNvSpPr>
          <p:nvPr>
            <p:ph type="title"/>
          </p:nvPr>
        </p:nvSpPr>
        <p:spPr>
          <a:xfrm>
            <a:off x="5978656" y="365125"/>
            <a:ext cx="6099043" cy="1899912"/>
          </a:xfrm>
        </p:spPr>
        <p:txBody>
          <a:bodyPr>
            <a:normAutofit/>
          </a:bodyPr>
          <a:lstStyle/>
          <a:p>
            <a:pPr algn="r"/>
            <a:r>
              <a:rPr lang="en-US" sz="4000" b="1" dirty="0">
                <a:solidFill>
                  <a:srgbClr val="00B050"/>
                </a:solidFill>
                <a:effectLst/>
                <a:latin typeface="+mn-lt"/>
                <a:ea typeface="Times New Roman" panose="02020603050405020304" pitchFamily="18" charset="0"/>
              </a:rPr>
              <a:t>ADVANTAGES OF THE</a:t>
            </a:r>
            <a:r>
              <a:rPr lang="en-US" sz="4000" b="1" dirty="0">
                <a:solidFill>
                  <a:srgbClr val="00B050"/>
                </a:solidFill>
                <a:latin typeface="+mn-lt"/>
                <a:ea typeface="Times New Roman" panose="02020603050405020304" pitchFamily="18" charset="0"/>
              </a:rPr>
              <a:t> INVENTION</a:t>
            </a:r>
            <a:endParaRPr lang="en-IN" sz="4000" dirty="0">
              <a:solidFill>
                <a:srgbClr val="00B050"/>
              </a:solidFill>
              <a:latin typeface="+mn-lt"/>
            </a:endParaRPr>
          </a:p>
        </p:txBody>
      </p:sp>
      <p:sp>
        <p:nvSpPr>
          <p:cNvPr id="3" name="Content Placeholder 2">
            <a:extLst>
              <a:ext uri="{FF2B5EF4-FFF2-40B4-BE49-F238E27FC236}">
                <a16:creationId xmlns:a16="http://schemas.microsoft.com/office/drawing/2014/main" id="{7954567C-DD3B-EC34-A0C8-1F4CCE6CCA04}"/>
              </a:ext>
            </a:extLst>
          </p:cNvPr>
          <p:cNvSpPr>
            <a:spLocks noGrp="1"/>
          </p:cNvSpPr>
          <p:nvPr>
            <p:ph idx="1"/>
          </p:nvPr>
        </p:nvSpPr>
        <p:spPr>
          <a:xfrm>
            <a:off x="5981702" y="2265037"/>
            <a:ext cx="6095998" cy="3992888"/>
          </a:xfrm>
        </p:spPr>
        <p:txBody>
          <a:bodyPr>
            <a:normAutofit/>
          </a:bodyPr>
          <a:lstStyle/>
          <a:p>
            <a:pPr marL="342900" lvl="0" indent="-342900">
              <a:spcAft>
                <a:spcPts val="750"/>
              </a:spcAft>
              <a:buSzPts val="1000"/>
              <a:buFont typeface="Symbol" panose="05050102010706020507" pitchFamily="18" charset="2"/>
              <a:buChar char=""/>
              <a:tabLst>
                <a:tab pos="457200" algn="l"/>
              </a:tabLst>
            </a:pPr>
            <a:r>
              <a:rPr lang="en-IN" sz="1700" b="1" dirty="0">
                <a:effectLst/>
                <a:ea typeface="Times New Roman" panose="02020603050405020304" pitchFamily="18" charset="0"/>
              </a:rPr>
              <a:t>Low-cost: </a:t>
            </a:r>
            <a:r>
              <a:rPr lang="en-IN" sz="1700" dirty="0">
                <a:effectLst/>
                <a:ea typeface="Times New Roman" panose="02020603050405020304" pitchFamily="18" charset="0"/>
              </a:rPr>
              <a:t>The device is made using inexpensive components, making it affordable for a wide range of consumers.</a:t>
            </a:r>
          </a:p>
          <a:p>
            <a:pPr marL="342900" lvl="0" indent="-342900">
              <a:spcAft>
                <a:spcPts val="750"/>
              </a:spcAft>
              <a:buSzPts val="1000"/>
              <a:buFont typeface="Symbol" panose="05050102010706020507" pitchFamily="18" charset="2"/>
              <a:buChar char=""/>
              <a:tabLst>
                <a:tab pos="457200" algn="l"/>
              </a:tabLst>
            </a:pPr>
            <a:r>
              <a:rPr lang="en-IN" sz="1700" b="1" dirty="0">
                <a:effectLst/>
                <a:ea typeface="Times New Roman" panose="02020603050405020304" pitchFamily="18" charset="0"/>
              </a:rPr>
              <a:t>Wearable: </a:t>
            </a:r>
            <a:r>
              <a:rPr lang="en-IN" sz="1700" dirty="0">
                <a:effectLst/>
                <a:ea typeface="Times New Roman" panose="02020603050405020304" pitchFamily="18" charset="0"/>
              </a:rPr>
              <a:t>The device is small and lightweight, so it can be easily attached to a plant's stem. This makes it ideal for monitoring plants in both indoor and outdoor settings.</a:t>
            </a:r>
          </a:p>
          <a:p>
            <a:pPr marL="342900" lvl="0" indent="-342900">
              <a:spcAft>
                <a:spcPts val="750"/>
              </a:spcAft>
              <a:buSzPts val="1000"/>
              <a:buFont typeface="Symbol" panose="05050102010706020507" pitchFamily="18" charset="2"/>
              <a:buChar char=""/>
              <a:tabLst>
                <a:tab pos="457200" algn="l"/>
              </a:tabLst>
            </a:pPr>
            <a:r>
              <a:rPr lang="en-IN" sz="1700" b="1" dirty="0">
                <a:effectLst/>
                <a:ea typeface="Times New Roman" panose="02020603050405020304" pitchFamily="18" charset="0"/>
              </a:rPr>
              <a:t>Real-time data collection: </a:t>
            </a:r>
            <a:r>
              <a:rPr lang="en-IN" sz="1700" dirty="0">
                <a:effectLst/>
                <a:ea typeface="Times New Roman" panose="02020603050405020304" pitchFamily="18" charset="0"/>
              </a:rPr>
              <a:t>The device can collect data on plant health in real time. This allows users to quickly identify and address any problems.</a:t>
            </a:r>
          </a:p>
          <a:p>
            <a:pPr marL="342900" lvl="0" indent="-342900">
              <a:spcAft>
                <a:spcPts val="750"/>
              </a:spcAft>
              <a:buSzPts val="1000"/>
              <a:buFont typeface="Symbol" panose="05050102010706020507" pitchFamily="18" charset="2"/>
              <a:buChar char=""/>
              <a:tabLst>
                <a:tab pos="457200" algn="l"/>
              </a:tabLst>
            </a:pPr>
            <a:r>
              <a:rPr lang="en-IN" sz="1700" b="1" dirty="0">
                <a:effectLst/>
                <a:ea typeface="Times New Roman" panose="02020603050405020304" pitchFamily="18" charset="0"/>
              </a:rPr>
              <a:t>Easy to use: </a:t>
            </a:r>
            <a:r>
              <a:rPr lang="en-IN" sz="1700" dirty="0">
                <a:effectLst/>
                <a:ea typeface="Times New Roman" panose="02020603050405020304" pitchFamily="18" charset="0"/>
              </a:rPr>
              <a:t>The device is easy to use and requires no technical expertise. Users can simply attach the device to the plant and start monitoring.</a:t>
            </a:r>
          </a:p>
          <a:p>
            <a:endParaRPr lang="en-IN" sz="1700" dirty="0"/>
          </a:p>
        </p:txBody>
      </p:sp>
    </p:spTree>
    <p:extLst>
      <p:ext uri="{BB962C8B-B14F-4D97-AF65-F5344CB8AC3E}">
        <p14:creationId xmlns:p14="http://schemas.microsoft.com/office/powerpoint/2010/main" val="256035530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F42EA47-22D3-35A8-52C7-A939227DCC8E}"/>
              </a:ext>
            </a:extLst>
          </p:cNvPr>
          <p:cNvSpPr>
            <a:spLocks noGrp="1"/>
          </p:cNvSpPr>
          <p:nvPr>
            <p:ph type="title"/>
          </p:nvPr>
        </p:nvSpPr>
        <p:spPr>
          <a:xfrm>
            <a:off x="6513788" y="365125"/>
            <a:ext cx="4840010" cy="1330325"/>
          </a:xfrm>
        </p:spPr>
        <p:txBody>
          <a:bodyPr>
            <a:normAutofit/>
          </a:bodyPr>
          <a:lstStyle/>
          <a:p>
            <a:r>
              <a:rPr lang="en-US" dirty="0">
                <a:solidFill>
                  <a:srgbClr val="00B050"/>
                </a:solidFill>
              </a:rPr>
              <a:t>Conclusion</a:t>
            </a:r>
            <a:endParaRPr lang="en-IN" dirty="0">
              <a:solidFill>
                <a:srgbClr val="00B050"/>
              </a:solidFill>
            </a:endParaRPr>
          </a:p>
        </p:txBody>
      </p:sp>
      <p:pic>
        <p:nvPicPr>
          <p:cNvPr id="5" name="Picture 4" descr="Bird's eye view of a person's hand planting">
            <a:extLst>
              <a:ext uri="{FF2B5EF4-FFF2-40B4-BE49-F238E27FC236}">
                <a16:creationId xmlns:a16="http://schemas.microsoft.com/office/drawing/2014/main" id="{8351A9A3-C7DB-48AC-7F82-AD276EDC5986}"/>
              </a:ext>
            </a:extLst>
          </p:cNvPr>
          <p:cNvPicPr>
            <a:picLocks noChangeAspect="1"/>
          </p:cNvPicPr>
          <p:nvPr/>
        </p:nvPicPr>
        <p:blipFill rotWithShape="1">
          <a:blip r:embed="rId2"/>
          <a:srcRect l="40467" r="-1" b="-1"/>
          <a:stretch/>
        </p:blipFill>
        <p:spPr>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3" name="Content Placeholder 2">
            <a:extLst>
              <a:ext uri="{FF2B5EF4-FFF2-40B4-BE49-F238E27FC236}">
                <a16:creationId xmlns:a16="http://schemas.microsoft.com/office/drawing/2014/main" id="{496CE298-7FBB-661D-208B-20ED3A99214F}"/>
              </a:ext>
            </a:extLst>
          </p:cNvPr>
          <p:cNvSpPr>
            <a:spLocks noGrp="1"/>
          </p:cNvSpPr>
          <p:nvPr>
            <p:ph idx="1"/>
          </p:nvPr>
        </p:nvSpPr>
        <p:spPr>
          <a:xfrm>
            <a:off x="6000750" y="1962150"/>
            <a:ext cx="5962650" cy="4214813"/>
          </a:xfrm>
        </p:spPr>
        <p:txBody>
          <a:bodyPr>
            <a:normAutofit/>
          </a:bodyPr>
          <a:lstStyle/>
          <a:p>
            <a:pPr>
              <a:buFont typeface="Arial" panose="020B0604020202020204" pitchFamily="34" charset="0"/>
              <a:buChar char="•"/>
            </a:pPr>
            <a:r>
              <a:rPr lang="en-US" sz="1800" b="0" i="0" dirty="0">
                <a:effectLst/>
                <a:latin typeface="Google Sans"/>
              </a:rPr>
              <a:t>Farmers are using smart wearable devices to monitor the moisture levels in their soil, which helps them to avoid over-irrigation.</a:t>
            </a:r>
          </a:p>
          <a:p>
            <a:pPr>
              <a:buFont typeface="Arial" panose="020B0604020202020204" pitchFamily="34" charset="0"/>
              <a:buChar char="•"/>
            </a:pPr>
            <a:r>
              <a:rPr lang="en-US" sz="1800" b="0" i="0" dirty="0">
                <a:effectLst/>
                <a:latin typeface="Google Sans"/>
              </a:rPr>
              <a:t>Growers are using smart wearable devices to track the temperature and humidity in their greenhouses, which helps them to ensure optimal growing conditions.</a:t>
            </a:r>
          </a:p>
          <a:p>
            <a:pPr>
              <a:buFont typeface="Arial" panose="020B0604020202020204" pitchFamily="34" charset="0"/>
              <a:buChar char="•"/>
            </a:pPr>
            <a:r>
              <a:rPr lang="en-US" sz="1800" b="0" i="0" dirty="0">
                <a:effectLst/>
                <a:latin typeface="Google Sans"/>
              </a:rPr>
              <a:t>Consumers are using smart wearable devices to monitor the growth of their houseplants, which helps them to identify and address any problems early on.</a:t>
            </a:r>
          </a:p>
          <a:p>
            <a:r>
              <a:rPr lang="en-US" sz="1800" b="0" i="0" dirty="0">
                <a:effectLst/>
                <a:latin typeface="Google Sans"/>
              </a:rPr>
              <a:t>Managing water resources: Smart wearable devices can be used to monitor soil moisture levels and water usage, which helps farmers and growers to conserve water and use it more efficiently.</a:t>
            </a:r>
          </a:p>
          <a:p>
            <a:pPr>
              <a:buFont typeface="Arial" panose="020B0604020202020204" pitchFamily="34" charset="0"/>
              <a:buChar char="•"/>
            </a:pPr>
            <a:endParaRPr lang="en-US" sz="1600" b="0" i="0" dirty="0">
              <a:effectLst/>
              <a:latin typeface="Google Sans"/>
            </a:endParaRPr>
          </a:p>
          <a:p>
            <a:endParaRPr lang="en-IN" sz="1600" dirty="0"/>
          </a:p>
        </p:txBody>
      </p:sp>
    </p:spTree>
    <p:extLst>
      <p:ext uri="{BB962C8B-B14F-4D97-AF65-F5344CB8AC3E}">
        <p14:creationId xmlns:p14="http://schemas.microsoft.com/office/powerpoint/2010/main" val="134228416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4C4AFA5-C521-1C49-884A-30E1299A1FEA}"/>
              </a:ext>
            </a:extLst>
          </p:cNvPr>
          <p:cNvSpPr>
            <a:spLocks noGrp="1"/>
          </p:cNvSpPr>
          <p:nvPr>
            <p:ph type="title"/>
          </p:nvPr>
        </p:nvSpPr>
        <p:spPr>
          <a:xfrm>
            <a:off x="640080" y="325369"/>
            <a:ext cx="4368602" cy="1956841"/>
          </a:xfrm>
        </p:spPr>
        <p:txBody>
          <a:bodyPr anchor="b">
            <a:normAutofit/>
          </a:bodyPr>
          <a:lstStyle/>
          <a:p>
            <a:r>
              <a:rPr lang="en-US" sz="5400" b="1" dirty="0">
                <a:solidFill>
                  <a:srgbClr val="00B050"/>
                </a:solidFill>
              </a:rPr>
              <a:t>Contents</a:t>
            </a:r>
            <a:endParaRPr lang="en-IN" sz="5400" b="1" dirty="0">
              <a:solidFill>
                <a:srgbClr val="00B050"/>
              </a:solidFill>
            </a:endParaRPr>
          </a:p>
        </p:txBody>
      </p:sp>
      <p:sp>
        <p:nvSpPr>
          <p:cNvPr id="26"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Content Placeholder 2">
            <a:extLst>
              <a:ext uri="{FF2B5EF4-FFF2-40B4-BE49-F238E27FC236}">
                <a16:creationId xmlns:a16="http://schemas.microsoft.com/office/drawing/2014/main" id="{C3A27BD7-0D78-08DE-449D-A7D51A2DE37F}"/>
              </a:ext>
            </a:extLst>
          </p:cNvPr>
          <p:cNvSpPr>
            <a:spLocks noGrp="1"/>
          </p:cNvSpPr>
          <p:nvPr>
            <p:ph idx="1"/>
          </p:nvPr>
        </p:nvSpPr>
        <p:spPr>
          <a:xfrm>
            <a:off x="640080" y="2872899"/>
            <a:ext cx="4243589" cy="3320668"/>
          </a:xfrm>
        </p:spPr>
        <p:txBody>
          <a:bodyPr>
            <a:normAutofit fontScale="92500" lnSpcReduction="10000"/>
          </a:bodyPr>
          <a:lstStyle/>
          <a:p>
            <a:r>
              <a:rPr lang="en-US" sz="1700" dirty="0"/>
              <a:t>Problem Statement</a:t>
            </a:r>
          </a:p>
          <a:p>
            <a:r>
              <a:rPr lang="en-US" sz="1700" dirty="0"/>
              <a:t>Introduction</a:t>
            </a:r>
          </a:p>
          <a:p>
            <a:r>
              <a:rPr lang="en-US" sz="1700" dirty="0"/>
              <a:t>Past Work</a:t>
            </a:r>
          </a:p>
          <a:p>
            <a:r>
              <a:rPr lang="en-US" sz="1700" dirty="0"/>
              <a:t>Block Diagram</a:t>
            </a:r>
          </a:p>
          <a:p>
            <a:r>
              <a:rPr lang="en-US" sz="1700" dirty="0"/>
              <a:t>Components Details</a:t>
            </a:r>
          </a:p>
          <a:p>
            <a:r>
              <a:rPr lang="en-US" sz="1700" dirty="0"/>
              <a:t>Circuit Diagram</a:t>
            </a:r>
          </a:p>
          <a:p>
            <a:r>
              <a:rPr lang="en-US" sz="1700" dirty="0"/>
              <a:t>Working</a:t>
            </a:r>
          </a:p>
          <a:p>
            <a:r>
              <a:rPr lang="en-US" sz="1700" dirty="0"/>
              <a:t>Why It’s Important</a:t>
            </a:r>
          </a:p>
          <a:p>
            <a:r>
              <a:rPr lang="en-US" sz="1700" dirty="0"/>
              <a:t>Advantages Of The Invention</a:t>
            </a:r>
          </a:p>
          <a:p>
            <a:r>
              <a:rPr lang="en-US" sz="1700" dirty="0"/>
              <a:t>Conclusion and Future Scope</a:t>
            </a:r>
          </a:p>
        </p:txBody>
      </p:sp>
      <p:pic>
        <p:nvPicPr>
          <p:cNvPr id="20" name="Picture 19" descr="Rolls of blueprints">
            <a:extLst>
              <a:ext uri="{FF2B5EF4-FFF2-40B4-BE49-F238E27FC236}">
                <a16:creationId xmlns:a16="http://schemas.microsoft.com/office/drawing/2014/main" id="{9C246512-BF0A-B8F5-BC95-AA550DDDCABA}"/>
              </a:ext>
            </a:extLst>
          </p:cNvPr>
          <p:cNvPicPr>
            <a:picLocks noChangeAspect="1"/>
          </p:cNvPicPr>
          <p:nvPr/>
        </p:nvPicPr>
        <p:blipFill rotWithShape="1">
          <a:blip r:embed="rId2"/>
          <a:srcRect l="33048" r="-1"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369294838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3ECBE1F1-D69B-4AFA-ABD5-8E41720EF6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Light bulb on green grass">
            <a:extLst>
              <a:ext uri="{FF2B5EF4-FFF2-40B4-BE49-F238E27FC236}">
                <a16:creationId xmlns:a16="http://schemas.microsoft.com/office/drawing/2014/main" id="{17C18D0C-43A0-AA12-21B5-7E29F3B722B8}"/>
              </a:ext>
            </a:extLst>
          </p:cNvPr>
          <p:cNvPicPr>
            <a:picLocks noChangeAspect="1"/>
          </p:cNvPicPr>
          <p:nvPr/>
        </p:nvPicPr>
        <p:blipFill rotWithShape="1">
          <a:blip r:embed="rId2"/>
          <a:srcRect l="27307" r="20034" b="-2"/>
          <a:stretch/>
        </p:blipFill>
        <p:spPr>
          <a:xfrm>
            <a:off x="-1" y="-2"/>
            <a:ext cx="5410198" cy="6858002"/>
          </a:xfrm>
          <a:prstGeom prst="rect">
            <a:avLst/>
          </a:prstGeom>
        </p:spPr>
      </p:pic>
      <p:sp useBgFill="1">
        <p:nvSpPr>
          <p:cNvPr id="11" name="Rectangle 10">
            <a:extLst>
              <a:ext uri="{FF2B5EF4-FFF2-40B4-BE49-F238E27FC236}">
                <a16:creationId xmlns:a16="http://schemas.microsoft.com/office/drawing/2014/main" id="{603A6265-E10C-4B85-9C20-E75FCAF9CC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0197" y="-1"/>
            <a:ext cx="6781802" cy="2286000"/>
          </a:xfrm>
          <a:prstGeom prst="rect">
            <a:avLst/>
          </a:prstGeom>
          <a:ln>
            <a:noFill/>
          </a:ln>
          <a:effectLst>
            <a:outerShdw blurRad="355600" dist="152400" sx="95000" sy="95000" algn="t" rotWithShape="0">
              <a:srgbClr val="000000">
                <a:alpha val="2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28F788D-B618-534B-7D15-1EF809023E7D}"/>
              </a:ext>
            </a:extLst>
          </p:cNvPr>
          <p:cNvSpPr>
            <a:spLocks noGrp="1"/>
          </p:cNvSpPr>
          <p:nvPr>
            <p:ph type="title"/>
          </p:nvPr>
        </p:nvSpPr>
        <p:spPr>
          <a:xfrm>
            <a:off x="6115317" y="405685"/>
            <a:ext cx="5464968" cy="1559301"/>
          </a:xfrm>
        </p:spPr>
        <p:txBody>
          <a:bodyPr>
            <a:normAutofit/>
          </a:bodyPr>
          <a:lstStyle/>
          <a:p>
            <a:r>
              <a:rPr lang="en-US" sz="4000" b="1" dirty="0">
                <a:solidFill>
                  <a:srgbClr val="00B050"/>
                </a:solidFill>
              </a:rPr>
              <a:t>Problem Statement</a:t>
            </a:r>
            <a:endParaRPr lang="en-IN" sz="4000" b="1" dirty="0">
              <a:solidFill>
                <a:srgbClr val="00B050"/>
              </a:solidFill>
            </a:endParaRPr>
          </a:p>
        </p:txBody>
      </p:sp>
      <p:sp>
        <p:nvSpPr>
          <p:cNvPr id="3" name="Content Placeholder 2">
            <a:extLst>
              <a:ext uri="{FF2B5EF4-FFF2-40B4-BE49-F238E27FC236}">
                <a16:creationId xmlns:a16="http://schemas.microsoft.com/office/drawing/2014/main" id="{4C7341E0-02FE-1519-7D65-3032456BF9A2}"/>
              </a:ext>
            </a:extLst>
          </p:cNvPr>
          <p:cNvSpPr>
            <a:spLocks noGrp="1"/>
          </p:cNvSpPr>
          <p:nvPr>
            <p:ph idx="1"/>
          </p:nvPr>
        </p:nvSpPr>
        <p:spPr>
          <a:xfrm>
            <a:off x="5566299" y="2547891"/>
            <a:ext cx="6507332" cy="3904424"/>
          </a:xfrm>
        </p:spPr>
        <p:txBody>
          <a:bodyPr anchor="ctr">
            <a:normAutofit/>
          </a:bodyPr>
          <a:lstStyle/>
          <a:p>
            <a:pPr algn="just"/>
            <a:r>
              <a:rPr lang="en-US" sz="1700" b="0" i="0" dirty="0">
                <a:effectLst/>
                <a:latin typeface="Roboto" panose="020F0502020204030204" pitchFamily="2" charset="0"/>
              </a:rPr>
              <a:t>In a world where technology meets agriculture, our work comes with an innovative solution: ‘Smart Wearable devices for plants’. Traditional plant care methods are often inaccurate, resulting in over or under watering and insufficient light, affecting crop yields and the environment Our project aims to solve this challenge with sensors advanced technology, real-time analytics</a:t>
            </a:r>
            <a:r>
              <a:rPr lang="en-US" sz="1700" dirty="0">
                <a:latin typeface="Roboto" panose="020F0502020204030204" pitchFamily="2" charset="0"/>
              </a:rPr>
              <a:t> and </a:t>
            </a:r>
            <a:r>
              <a:rPr lang="en-US" sz="1700" b="0" i="0" dirty="0">
                <a:effectLst/>
                <a:latin typeface="Roboto" panose="020F0502020204030204" pitchFamily="2" charset="0"/>
              </a:rPr>
              <a:t>IoT connectivity to provide personalized care for each plant Directly Accessible through an easy-to-use mobile app, which allows plants to be monitored remotely. This innovation promises to improve plant health, increase yields, and promote sustainable agricultural and urban gardening practices, along with technology-driven solutions for plant care.</a:t>
            </a:r>
            <a:endParaRPr lang="en-IN" sz="1700" dirty="0"/>
          </a:p>
        </p:txBody>
      </p:sp>
    </p:spTree>
    <p:extLst>
      <p:ext uri="{BB962C8B-B14F-4D97-AF65-F5344CB8AC3E}">
        <p14:creationId xmlns:p14="http://schemas.microsoft.com/office/powerpoint/2010/main" val="246509137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39F98E7-FC91-901B-1CDF-5D9F612FFAAA}"/>
              </a:ext>
            </a:extLst>
          </p:cNvPr>
          <p:cNvSpPr>
            <a:spLocks noGrp="1"/>
          </p:cNvSpPr>
          <p:nvPr>
            <p:ph type="title"/>
          </p:nvPr>
        </p:nvSpPr>
        <p:spPr>
          <a:xfrm>
            <a:off x="6513788" y="365125"/>
            <a:ext cx="4840010" cy="1807305"/>
          </a:xfrm>
        </p:spPr>
        <p:txBody>
          <a:bodyPr>
            <a:normAutofit/>
          </a:bodyPr>
          <a:lstStyle/>
          <a:p>
            <a:r>
              <a:rPr lang="en-US" b="1" dirty="0">
                <a:solidFill>
                  <a:srgbClr val="00B050"/>
                </a:solidFill>
              </a:rPr>
              <a:t>Introduction</a:t>
            </a:r>
            <a:endParaRPr lang="en-IN" b="1" dirty="0">
              <a:solidFill>
                <a:srgbClr val="00B050"/>
              </a:solidFill>
            </a:endParaRPr>
          </a:p>
        </p:txBody>
      </p:sp>
      <p:pic>
        <p:nvPicPr>
          <p:cNvPr id="5" name="Picture 4" descr="Indoor plants in pots">
            <a:extLst>
              <a:ext uri="{FF2B5EF4-FFF2-40B4-BE49-F238E27FC236}">
                <a16:creationId xmlns:a16="http://schemas.microsoft.com/office/drawing/2014/main" id="{71ADDA49-B68A-98C0-6FFE-0558F6D6212E}"/>
              </a:ext>
            </a:extLst>
          </p:cNvPr>
          <p:cNvPicPr>
            <a:picLocks noChangeAspect="1"/>
          </p:cNvPicPr>
          <p:nvPr/>
        </p:nvPicPr>
        <p:blipFill rotWithShape="1">
          <a:blip r:embed="rId2"/>
          <a:srcRect l="24432" r="16034" b="-1"/>
          <a:stretch/>
        </p:blipFill>
        <p:spPr>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3" name="Content Placeholder 2">
            <a:extLst>
              <a:ext uri="{FF2B5EF4-FFF2-40B4-BE49-F238E27FC236}">
                <a16:creationId xmlns:a16="http://schemas.microsoft.com/office/drawing/2014/main" id="{9CB829C6-4BEA-8AA9-5C88-4FC9512DBC9B}"/>
              </a:ext>
            </a:extLst>
          </p:cNvPr>
          <p:cNvSpPr>
            <a:spLocks noGrp="1"/>
          </p:cNvSpPr>
          <p:nvPr>
            <p:ph idx="1"/>
          </p:nvPr>
        </p:nvSpPr>
        <p:spPr>
          <a:xfrm>
            <a:off x="6116568" y="2172430"/>
            <a:ext cx="5237229" cy="4004533"/>
          </a:xfrm>
        </p:spPr>
        <p:txBody>
          <a:bodyPr>
            <a:noAutofit/>
          </a:bodyPr>
          <a:lstStyle/>
          <a:p>
            <a:r>
              <a:rPr lang="en-US" sz="1700" kern="100" dirty="0">
                <a:effectLst/>
                <a:latin typeface="Calibri" panose="020F0502020204030204" pitchFamily="34" charset="0"/>
                <a:ea typeface="Calibri" panose="020F0502020204030204" pitchFamily="34" charset="0"/>
                <a:cs typeface="Times New Roman" panose="02020603050405020304" pitchFamily="18" charset="0"/>
              </a:rPr>
              <a:t>In today's world, technology is getting smart. You know how your phone connects to the internet? Well, think about your plants doing something similar. </a:t>
            </a:r>
          </a:p>
          <a:p>
            <a:r>
              <a:rPr lang="en-US" sz="1700" kern="100" dirty="0">
                <a:effectLst/>
                <a:latin typeface="Calibri" panose="020F0502020204030204" pitchFamily="34" charset="0"/>
                <a:ea typeface="Calibri" panose="020F0502020204030204" pitchFamily="34" charset="0"/>
                <a:cs typeface="Times New Roman" panose="02020603050405020304" pitchFamily="18" charset="0"/>
              </a:rPr>
              <a:t>We're making a special gadget for them. It's like a plant's digital helper. This gadget uses smart sensors to keep an eye on things like temperature, light, and how much water the plant needs. </a:t>
            </a:r>
          </a:p>
          <a:p>
            <a:r>
              <a:rPr lang="en-US" sz="1700" kern="100" dirty="0">
                <a:effectLst/>
                <a:latin typeface="Calibri" panose="020F0502020204030204" pitchFamily="34" charset="0"/>
                <a:ea typeface="Calibri" panose="020F0502020204030204" pitchFamily="34" charset="0"/>
                <a:cs typeface="Times New Roman" panose="02020603050405020304" pitchFamily="18" charset="0"/>
              </a:rPr>
              <a:t>The best part? You can check on your plants using your phone, no matter where you are. This project isn't just about plants; it's about making our planet greener and healthier for everyone. Let's explore how technology can make taking care of plants super easy and good for the environment.</a:t>
            </a:r>
            <a:endParaRPr lang="en-IN" sz="17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sz="1700" dirty="0"/>
          </a:p>
        </p:txBody>
      </p:sp>
    </p:spTree>
    <p:extLst>
      <p:ext uri="{BB962C8B-B14F-4D97-AF65-F5344CB8AC3E}">
        <p14:creationId xmlns:p14="http://schemas.microsoft.com/office/powerpoint/2010/main" val="350552875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Slide Background">
            <a:extLst>
              <a:ext uri="{FF2B5EF4-FFF2-40B4-BE49-F238E27FC236}">
                <a16:creationId xmlns:a16="http://schemas.microsoft.com/office/drawing/2014/main" id="{924D84CD-5280-4B52-B96E-8EDAA2B20C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1" name="Rectangle 30">
            <a:extLst>
              <a:ext uri="{FF2B5EF4-FFF2-40B4-BE49-F238E27FC236}">
                <a16:creationId xmlns:a16="http://schemas.microsoft.com/office/drawing/2014/main" id="{6BC8DD5A-2177-6753-E2F9-C07A00190B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2001" cy="1696413"/>
          </a:xfrm>
          <a:prstGeom prst="rect">
            <a:avLst/>
          </a:prstGeom>
          <a:ln>
            <a:noFill/>
          </a:ln>
          <a:effectLst>
            <a:outerShdw blurRad="304800" dist="114300" dir="5460000" sx="92000" sy="92000" algn="t" rotWithShape="0">
              <a:srgbClr val="000000">
                <a:alpha val="1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8B37188-11B1-8FD3-203A-7A6032FC1FDF}"/>
              </a:ext>
            </a:extLst>
          </p:cNvPr>
          <p:cNvSpPr>
            <a:spLocks noGrp="1"/>
          </p:cNvSpPr>
          <p:nvPr>
            <p:ph type="title"/>
          </p:nvPr>
        </p:nvSpPr>
        <p:spPr>
          <a:xfrm>
            <a:off x="1142901" y="292766"/>
            <a:ext cx="9906199" cy="1157242"/>
          </a:xfrm>
        </p:spPr>
        <p:txBody>
          <a:bodyPr>
            <a:normAutofit/>
          </a:bodyPr>
          <a:lstStyle/>
          <a:p>
            <a:pPr algn="ctr"/>
            <a:r>
              <a:rPr lang="en-US" sz="4000" dirty="0">
                <a:solidFill>
                  <a:srgbClr val="00B050"/>
                </a:solidFill>
              </a:rPr>
              <a:t>Components Used</a:t>
            </a:r>
            <a:endParaRPr lang="en-IN" sz="4000" dirty="0">
              <a:solidFill>
                <a:srgbClr val="00B050"/>
              </a:solidFill>
            </a:endParaRPr>
          </a:p>
        </p:txBody>
      </p:sp>
      <p:pic>
        <p:nvPicPr>
          <p:cNvPr id="7" name="Picture 6" descr="A close-up of a device&#10;&#10;Description automatically generated">
            <a:extLst>
              <a:ext uri="{FF2B5EF4-FFF2-40B4-BE49-F238E27FC236}">
                <a16:creationId xmlns:a16="http://schemas.microsoft.com/office/drawing/2014/main" id="{B6B1BF2F-EFD2-5627-0B39-BAFA6862AF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09096" y="1914822"/>
            <a:ext cx="1724168" cy="1724061"/>
          </a:xfrm>
          <a:prstGeom prst="rect">
            <a:avLst/>
          </a:prstGeom>
        </p:spPr>
      </p:pic>
      <p:pic>
        <p:nvPicPr>
          <p:cNvPr id="9" name="Picture 8" descr="A close-up of a small electronic device&#10;&#10;Description automatically generated">
            <a:extLst>
              <a:ext uri="{FF2B5EF4-FFF2-40B4-BE49-F238E27FC236}">
                <a16:creationId xmlns:a16="http://schemas.microsoft.com/office/drawing/2014/main" id="{8DBDA5F4-72EF-6EDC-19AE-54B581E2E5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14181" y="1914822"/>
            <a:ext cx="2442625" cy="1956079"/>
          </a:xfrm>
          <a:prstGeom prst="rect">
            <a:avLst/>
          </a:prstGeom>
        </p:spPr>
      </p:pic>
      <p:pic>
        <p:nvPicPr>
          <p:cNvPr id="13" name="Picture 12" descr="A blue circuit board with a red and white number&#10;&#10;Description automatically generated">
            <a:extLst>
              <a:ext uri="{FF2B5EF4-FFF2-40B4-BE49-F238E27FC236}">
                <a16:creationId xmlns:a16="http://schemas.microsoft.com/office/drawing/2014/main" id="{6EAC95EB-7E5E-97D9-A36C-2C5634EDF95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00050" y="4282749"/>
            <a:ext cx="2250610" cy="1724062"/>
          </a:xfrm>
          <a:prstGeom prst="rect">
            <a:avLst/>
          </a:prstGeom>
        </p:spPr>
      </p:pic>
      <p:cxnSp>
        <p:nvCxnSpPr>
          <p:cNvPr id="15" name="Straight Arrow Connector 14">
            <a:extLst>
              <a:ext uri="{FF2B5EF4-FFF2-40B4-BE49-F238E27FC236}">
                <a16:creationId xmlns:a16="http://schemas.microsoft.com/office/drawing/2014/main" id="{E164E2DB-FC0B-4FDF-7BC9-AD109D5495B8}"/>
              </a:ext>
            </a:extLst>
          </p:cNvPr>
          <p:cNvCxnSpPr/>
          <p:nvPr/>
        </p:nvCxnSpPr>
        <p:spPr>
          <a:xfrm>
            <a:off x="2949657" y="2539801"/>
            <a:ext cx="1634928" cy="785894"/>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7" name="Connector: Elbow 16">
            <a:extLst>
              <a:ext uri="{FF2B5EF4-FFF2-40B4-BE49-F238E27FC236}">
                <a16:creationId xmlns:a16="http://schemas.microsoft.com/office/drawing/2014/main" id="{14650830-89C8-2291-6605-65301FADD488}"/>
              </a:ext>
            </a:extLst>
          </p:cNvPr>
          <p:cNvCxnSpPr/>
          <p:nvPr/>
        </p:nvCxnSpPr>
        <p:spPr>
          <a:xfrm flipV="1">
            <a:off x="3562473" y="4147151"/>
            <a:ext cx="1380379" cy="1369478"/>
          </a:xfrm>
          <a:prstGeom prst="bentConnector3">
            <a:avLst/>
          </a:prstGeom>
          <a:ln>
            <a:tailEnd type="triangle"/>
          </a:ln>
        </p:spPr>
        <p:style>
          <a:lnRef idx="1">
            <a:schemeClr val="accent5"/>
          </a:lnRef>
          <a:fillRef idx="0">
            <a:schemeClr val="accent5"/>
          </a:fillRef>
          <a:effectRef idx="0">
            <a:schemeClr val="accent5"/>
          </a:effectRef>
          <a:fontRef idx="minor">
            <a:schemeClr val="tx1"/>
          </a:fontRef>
        </p:style>
      </p:cxnSp>
      <p:cxnSp>
        <p:nvCxnSpPr>
          <p:cNvPr id="19" name="Connector: Elbow 18">
            <a:extLst>
              <a:ext uri="{FF2B5EF4-FFF2-40B4-BE49-F238E27FC236}">
                <a16:creationId xmlns:a16="http://schemas.microsoft.com/office/drawing/2014/main" id="{D896A398-89F1-362E-4B45-5227B902E721}"/>
              </a:ext>
            </a:extLst>
          </p:cNvPr>
          <p:cNvCxnSpPr>
            <a:cxnSpLocks/>
          </p:cNvCxnSpPr>
          <p:nvPr/>
        </p:nvCxnSpPr>
        <p:spPr>
          <a:xfrm rot="10800000">
            <a:off x="7798239" y="2799959"/>
            <a:ext cx="1253526" cy="71918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322CF7E1-9221-DBCD-E1B4-14BBCA34CA26}"/>
              </a:ext>
            </a:extLst>
          </p:cNvPr>
          <p:cNvSpPr txBox="1"/>
          <p:nvPr/>
        </p:nvSpPr>
        <p:spPr>
          <a:xfrm>
            <a:off x="5241761" y="4473629"/>
            <a:ext cx="1470287" cy="369332"/>
          </a:xfrm>
          <a:prstGeom prst="rect">
            <a:avLst/>
          </a:prstGeom>
          <a:noFill/>
        </p:spPr>
        <p:txBody>
          <a:bodyPr wrap="square" rtlCol="0">
            <a:spAutoFit/>
          </a:bodyPr>
          <a:lstStyle/>
          <a:p>
            <a:pPr defTabSz="795528">
              <a:spcAft>
                <a:spcPts val="600"/>
              </a:spcAft>
            </a:pPr>
            <a:r>
              <a:rPr lang="en-IN" dirty="0"/>
              <a:t>Arduino UNO</a:t>
            </a:r>
          </a:p>
        </p:txBody>
      </p:sp>
      <p:sp>
        <p:nvSpPr>
          <p:cNvPr id="22" name="TextBox 21">
            <a:extLst>
              <a:ext uri="{FF2B5EF4-FFF2-40B4-BE49-F238E27FC236}">
                <a16:creationId xmlns:a16="http://schemas.microsoft.com/office/drawing/2014/main" id="{52056689-7473-7E9E-A42A-398D9E4A796A}"/>
              </a:ext>
            </a:extLst>
          </p:cNvPr>
          <p:cNvSpPr txBox="1"/>
          <p:nvPr/>
        </p:nvSpPr>
        <p:spPr>
          <a:xfrm>
            <a:off x="9382163" y="3909300"/>
            <a:ext cx="2217620" cy="651204"/>
          </a:xfrm>
          <a:prstGeom prst="rect">
            <a:avLst/>
          </a:prstGeom>
          <a:noFill/>
        </p:spPr>
        <p:txBody>
          <a:bodyPr wrap="square" rtlCol="0">
            <a:spAutoFit/>
          </a:bodyPr>
          <a:lstStyle/>
          <a:p>
            <a:pPr defTabSz="795528">
              <a:spcAft>
                <a:spcPts val="600"/>
              </a:spcAft>
            </a:pPr>
            <a:r>
              <a:rPr lang="en-US" sz="1566" kern="1200" dirty="0">
                <a:solidFill>
                  <a:schemeClr val="tx1"/>
                </a:solidFill>
                <a:latin typeface="+mn-lt"/>
                <a:ea typeface="+mn-ea"/>
                <a:cs typeface="+mn-cs"/>
              </a:rPr>
              <a:t>DHT22 Temperature and </a:t>
            </a:r>
          </a:p>
          <a:p>
            <a:pPr defTabSz="795528">
              <a:spcAft>
                <a:spcPts val="600"/>
              </a:spcAft>
            </a:pPr>
            <a:r>
              <a:rPr lang="en-US" sz="1566" kern="1200" dirty="0">
                <a:solidFill>
                  <a:schemeClr val="tx1"/>
                </a:solidFill>
                <a:latin typeface="+mn-lt"/>
                <a:ea typeface="+mn-ea"/>
                <a:cs typeface="+mn-cs"/>
              </a:rPr>
              <a:t>Humidity Sensor</a:t>
            </a:r>
            <a:endParaRPr lang="en-IN" dirty="0"/>
          </a:p>
        </p:txBody>
      </p:sp>
      <p:sp>
        <p:nvSpPr>
          <p:cNvPr id="23" name="TextBox 22">
            <a:extLst>
              <a:ext uri="{FF2B5EF4-FFF2-40B4-BE49-F238E27FC236}">
                <a16:creationId xmlns:a16="http://schemas.microsoft.com/office/drawing/2014/main" id="{48759938-D5DF-C2CC-9213-0AD7FBABFFE6}"/>
              </a:ext>
            </a:extLst>
          </p:cNvPr>
          <p:cNvSpPr txBox="1"/>
          <p:nvPr/>
        </p:nvSpPr>
        <p:spPr>
          <a:xfrm>
            <a:off x="916838" y="2087851"/>
            <a:ext cx="1344190" cy="651204"/>
          </a:xfrm>
          <a:prstGeom prst="rect">
            <a:avLst/>
          </a:prstGeom>
          <a:noFill/>
        </p:spPr>
        <p:txBody>
          <a:bodyPr wrap="square" rtlCol="0">
            <a:spAutoFit/>
          </a:bodyPr>
          <a:lstStyle/>
          <a:p>
            <a:pPr defTabSz="795528">
              <a:spcAft>
                <a:spcPts val="600"/>
              </a:spcAft>
            </a:pPr>
            <a:r>
              <a:rPr lang="en-US" sz="1566" kern="1200" dirty="0">
                <a:solidFill>
                  <a:schemeClr val="tx1"/>
                </a:solidFill>
                <a:latin typeface="+mn-lt"/>
                <a:ea typeface="+mn-ea"/>
                <a:cs typeface="+mn-cs"/>
              </a:rPr>
              <a:t>Soil Moisture </a:t>
            </a:r>
          </a:p>
          <a:p>
            <a:pPr defTabSz="795528">
              <a:spcAft>
                <a:spcPts val="600"/>
              </a:spcAft>
            </a:pPr>
            <a:r>
              <a:rPr lang="en-US" sz="1566" kern="1200" dirty="0">
                <a:solidFill>
                  <a:schemeClr val="tx1"/>
                </a:solidFill>
                <a:latin typeface="+mn-lt"/>
                <a:ea typeface="+mn-ea"/>
                <a:cs typeface="+mn-cs"/>
              </a:rPr>
              <a:t>Sensor </a:t>
            </a:r>
            <a:endParaRPr lang="en-IN" dirty="0"/>
          </a:p>
        </p:txBody>
      </p:sp>
      <p:sp>
        <p:nvSpPr>
          <p:cNvPr id="24" name="TextBox 23">
            <a:extLst>
              <a:ext uri="{FF2B5EF4-FFF2-40B4-BE49-F238E27FC236}">
                <a16:creationId xmlns:a16="http://schemas.microsoft.com/office/drawing/2014/main" id="{EE80F7DB-71E0-76B1-179F-98063B92520B}"/>
              </a:ext>
            </a:extLst>
          </p:cNvPr>
          <p:cNvSpPr txBox="1"/>
          <p:nvPr/>
        </p:nvSpPr>
        <p:spPr>
          <a:xfrm>
            <a:off x="1835063" y="6016436"/>
            <a:ext cx="1268323" cy="333296"/>
          </a:xfrm>
          <a:prstGeom prst="rect">
            <a:avLst/>
          </a:prstGeom>
          <a:noFill/>
        </p:spPr>
        <p:txBody>
          <a:bodyPr wrap="square" rtlCol="0">
            <a:spAutoFit/>
          </a:bodyPr>
          <a:lstStyle/>
          <a:p>
            <a:pPr defTabSz="795528">
              <a:spcAft>
                <a:spcPts val="600"/>
              </a:spcAft>
            </a:pPr>
            <a:r>
              <a:rPr lang="en-US" sz="1566" kern="1200" dirty="0">
                <a:solidFill>
                  <a:schemeClr val="tx1"/>
                </a:solidFill>
                <a:latin typeface="+mn-lt"/>
                <a:ea typeface="+mn-ea"/>
                <a:cs typeface="+mn-cs"/>
              </a:rPr>
              <a:t>LDR Sensor</a:t>
            </a:r>
            <a:endParaRPr lang="en-IN" dirty="0"/>
          </a:p>
        </p:txBody>
      </p:sp>
      <p:pic>
        <p:nvPicPr>
          <p:cNvPr id="4" name="Picture 3" descr="A close-up of a sensor&#10;&#10;Description automatically generated">
            <a:extLst>
              <a:ext uri="{FF2B5EF4-FFF2-40B4-BE49-F238E27FC236}">
                <a16:creationId xmlns:a16="http://schemas.microsoft.com/office/drawing/2014/main" id="{47710976-E311-138D-8466-9D13F200499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95438" y="4950663"/>
            <a:ext cx="1470287" cy="1227268"/>
          </a:xfrm>
          <a:prstGeom prst="rect">
            <a:avLst/>
          </a:prstGeom>
        </p:spPr>
      </p:pic>
      <p:sp>
        <p:nvSpPr>
          <p:cNvPr id="6" name="TextBox 5">
            <a:extLst>
              <a:ext uri="{FF2B5EF4-FFF2-40B4-BE49-F238E27FC236}">
                <a16:creationId xmlns:a16="http://schemas.microsoft.com/office/drawing/2014/main" id="{E6789743-89A6-37EE-440D-14147F0952B6}"/>
              </a:ext>
            </a:extLst>
          </p:cNvPr>
          <p:cNvSpPr txBox="1"/>
          <p:nvPr/>
        </p:nvSpPr>
        <p:spPr>
          <a:xfrm>
            <a:off x="9382163" y="5273336"/>
            <a:ext cx="1967120" cy="646331"/>
          </a:xfrm>
          <a:prstGeom prst="rect">
            <a:avLst/>
          </a:prstGeom>
          <a:noFill/>
        </p:spPr>
        <p:txBody>
          <a:bodyPr wrap="square" rtlCol="0">
            <a:spAutoFit/>
          </a:bodyPr>
          <a:lstStyle/>
          <a:p>
            <a:r>
              <a:rPr lang="en-US" dirty="0"/>
              <a:t>MQ135 Air Quality</a:t>
            </a:r>
          </a:p>
          <a:p>
            <a:r>
              <a:rPr lang="en-US" dirty="0"/>
              <a:t>Sensor</a:t>
            </a:r>
            <a:endParaRPr lang="en-IN" dirty="0"/>
          </a:p>
        </p:txBody>
      </p:sp>
      <p:cxnSp>
        <p:nvCxnSpPr>
          <p:cNvPr id="10" name="Straight Arrow Connector 9">
            <a:extLst>
              <a:ext uri="{FF2B5EF4-FFF2-40B4-BE49-F238E27FC236}">
                <a16:creationId xmlns:a16="http://schemas.microsoft.com/office/drawing/2014/main" id="{771D7870-339D-F5B6-708C-AA717762BEEF}"/>
              </a:ext>
            </a:extLst>
          </p:cNvPr>
          <p:cNvCxnSpPr>
            <a:cxnSpLocks/>
          </p:cNvCxnSpPr>
          <p:nvPr/>
        </p:nvCxnSpPr>
        <p:spPr>
          <a:xfrm flipH="1" flipV="1">
            <a:off x="7816154" y="4373469"/>
            <a:ext cx="557913" cy="7713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Basics of Arduino. What is Arduino? | by Mehak Agrawal | Medium">
            <a:extLst>
              <a:ext uri="{FF2B5EF4-FFF2-40B4-BE49-F238E27FC236}">
                <a16:creationId xmlns:a16="http://schemas.microsoft.com/office/drawing/2014/main" id="{5DFA3297-6C72-A152-D4CD-EFEF2DF0F54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23407" y="2637071"/>
            <a:ext cx="3063374" cy="21705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032017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a:xfrm>
            <a:off x="1017857" y="965984"/>
            <a:ext cx="6079587" cy="606290"/>
          </a:xfrm>
        </p:spPr>
        <p:txBody>
          <a:bodyPr vert="horz" lIns="0" tIns="0" rIns="0" bIns="0" rtlCol="0">
            <a:normAutofit/>
          </a:bodyPr>
          <a:lstStyle/>
          <a:p>
            <a:r>
              <a:rPr lang="en-US" sz="4000" b="1" dirty="0">
                <a:solidFill>
                  <a:srgbClr val="00B050"/>
                </a:solidFill>
              </a:rPr>
              <a:t>Arduino Uno</a:t>
            </a:r>
          </a:p>
        </p:txBody>
      </p:sp>
      <p:sp>
        <p:nvSpPr>
          <p:cNvPr id="3" name="Content Placeholder"/>
          <p:cNvSpPr>
            <a:spLocks noGrp="1"/>
          </p:cNvSpPr>
          <p:nvPr>
            <p:ph idx="1"/>
          </p:nvPr>
        </p:nvSpPr>
        <p:spPr>
          <a:xfrm>
            <a:off x="858416" y="1867284"/>
            <a:ext cx="5812195" cy="3123431"/>
          </a:xfrm>
        </p:spPr>
        <p:txBody>
          <a:bodyPr vert="horz" lIns="0" tIns="0" rIns="0" bIns="0" rtlCol="0" anchor="t">
            <a:normAutofit/>
          </a:bodyPr>
          <a:lstStyle/>
          <a:p>
            <a:pPr algn="just">
              <a:lnSpc>
                <a:spcPct val="110000"/>
              </a:lnSpc>
            </a:pPr>
            <a:r>
              <a:rPr lang="en-US" sz="1800" dirty="0"/>
              <a:t>The Arduino Uno R3 is an ATmega328P microcontroller-based development board. This is widely popular in Embedded electronics because of the available resources and easy to use by everybody features. With 14 digital input/output pins where 6 can be configured and used as PWM outputs, 6 as analog inputs is a great addition for I/O related operations. Powered with a 16 MHz ceramic resonator, an USB connection, a power jack, an ICSP header, and a reset button.</a:t>
            </a:r>
            <a:endParaRPr lang="en-US" sz="1400" dirty="0">
              <a:latin typeface="TW Cen MT"/>
            </a:endParaRPr>
          </a:p>
        </p:txBody>
      </p:sp>
      <p:sp>
        <p:nvSpPr>
          <p:cNvPr id="4" name="TextBox 3">
            <a:extLst>
              <a:ext uri="{FF2B5EF4-FFF2-40B4-BE49-F238E27FC236}">
                <a16:creationId xmlns:a16="http://schemas.microsoft.com/office/drawing/2014/main" id="{03F3AAFA-A97D-4217-EF62-7C724ED93E81}"/>
              </a:ext>
            </a:extLst>
          </p:cNvPr>
          <p:cNvSpPr txBox="1"/>
          <p:nvPr/>
        </p:nvSpPr>
        <p:spPr>
          <a:xfrm>
            <a:off x="858416" y="191159"/>
            <a:ext cx="9050694" cy="707886"/>
          </a:xfrm>
          <a:prstGeom prst="rect">
            <a:avLst/>
          </a:prstGeom>
        </p:spPr>
        <p:txBody>
          <a:bodyPr vert="horz" lIns="91440" tIns="45720" rIns="91440" bIns="45720" rtlCol="0" anchor="ctr">
            <a:normAutofit/>
          </a:bodyPr>
          <a:lstStyle>
            <a:lvl1pPr algn="ctr">
              <a:lnSpc>
                <a:spcPct val="90000"/>
              </a:lnSpc>
              <a:spcBef>
                <a:spcPct val="0"/>
              </a:spcBef>
              <a:buNone/>
              <a:defRPr sz="4000">
                <a:solidFill>
                  <a:srgbClr val="00B050"/>
                </a:solidFill>
                <a:latin typeface="+mj-lt"/>
                <a:ea typeface="+mj-ea"/>
                <a:cs typeface="+mj-cs"/>
              </a:defRPr>
            </a:lvl1pPr>
          </a:lstStyle>
          <a:p>
            <a:r>
              <a:rPr lang="en-IN" dirty="0"/>
              <a:t>Components Details</a:t>
            </a:r>
          </a:p>
        </p:txBody>
      </p:sp>
      <p:pic>
        <p:nvPicPr>
          <p:cNvPr id="2050" name="Picture 2" descr="ADIY Uno SMD CH340C - ADIY">
            <a:extLst>
              <a:ext uri="{FF2B5EF4-FFF2-40B4-BE49-F238E27FC236}">
                <a16:creationId xmlns:a16="http://schemas.microsoft.com/office/drawing/2014/main" id="{2AEE82B8-EA33-4591-96A9-DCAE4618F5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70611" y="317241"/>
            <a:ext cx="5448299" cy="54482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91560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22" presetClass="entr" presetSubtype="1" fill="hold"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wipe(up)">
                                      <p:cBhvr>
                                        <p:cTn id="10"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a:xfrm>
            <a:off x="1017857" y="965984"/>
            <a:ext cx="6079587" cy="606290"/>
          </a:xfrm>
        </p:spPr>
        <p:txBody>
          <a:bodyPr vert="horz" lIns="0" tIns="0" rIns="0" bIns="0" rtlCol="0">
            <a:normAutofit/>
          </a:bodyPr>
          <a:lstStyle/>
          <a:p>
            <a:r>
              <a:rPr lang="en-US" sz="4000" b="1" dirty="0">
                <a:solidFill>
                  <a:srgbClr val="00B050"/>
                </a:solidFill>
              </a:rPr>
              <a:t>Soil moisture</a:t>
            </a:r>
          </a:p>
        </p:txBody>
      </p:sp>
      <p:sp>
        <p:nvSpPr>
          <p:cNvPr id="3" name="Content Placeholder"/>
          <p:cNvSpPr>
            <a:spLocks noGrp="1"/>
          </p:cNvSpPr>
          <p:nvPr>
            <p:ph idx="1"/>
          </p:nvPr>
        </p:nvSpPr>
        <p:spPr>
          <a:xfrm>
            <a:off x="858416" y="2036397"/>
            <a:ext cx="5812195" cy="3342373"/>
          </a:xfrm>
        </p:spPr>
        <p:txBody>
          <a:bodyPr vert="horz" lIns="0" tIns="0" rIns="0" bIns="0" rtlCol="0" anchor="t">
            <a:normAutofit/>
          </a:bodyPr>
          <a:lstStyle/>
          <a:p>
            <a:pPr algn="just"/>
            <a:r>
              <a:rPr lang="en-IN" sz="1700" dirty="0"/>
              <a:t>The soil moisture sensor is commonly used in smart agriculture or other garden automation projects to measure the moisture content present in the soil. It consists of 4 pins in which two pins, VCC and GND are connected to supply voltage. The remaining two pins are digital (D0) and Analog (A0) are the output pins. When the moisture content present in the soil goes beyond the threshold level, the output of the digital pin (D0) will go low (the output of the digital pin is either logic 0 or 1). The threshold value of the sensor module can be set by varying the onboard potentiometer. The Analog output pin can be used to calculate the approximate level of moisture content present in the soil.</a:t>
            </a:r>
          </a:p>
        </p:txBody>
      </p:sp>
      <p:sp>
        <p:nvSpPr>
          <p:cNvPr id="4" name="TextBox 3">
            <a:extLst>
              <a:ext uri="{FF2B5EF4-FFF2-40B4-BE49-F238E27FC236}">
                <a16:creationId xmlns:a16="http://schemas.microsoft.com/office/drawing/2014/main" id="{03F3AAFA-A97D-4217-EF62-7C724ED93E81}"/>
              </a:ext>
            </a:extLst>
          </p:cNvPr>
          <p:cNvSpPr txBox="1"/>
          <p:nvPr/>
        </p:nvSpPr>
        <p:spPr>
          <a:xfrm>
            <a:off x="858416" y="317241"/>
            <a:ext cx="10431625" cy="707886"/>
          </a:xfrm>
          <a:prstGeom prst="rect">
            <a:avLst/>
          </a:prstGeom>
          <a:noFill/>
        </p:spPr>
        <p:txBody>
          <a:bodyPr wrap="square" rtlCol="0">
            <a:spAutoFit/>
          </a:bodyPr>
          <a:lstStyle/>
          <a:p>
            <a:pPr algn="ctr"/>
            <a:r>
              <a:rPr lang="en-IN" sz="4000" dirty="0">
                <a:solidFill>
                  <a:srgbClr val="00B050"/>
                </a:solidFill>
              </a:rPr>
              <a:t>Components Details</a:t>
            </a:r>
          </a:p>
        </p:txBody>
      </p:sp>
      <p:pic>
        <p:nvPicPr>
          <p:cNvPr id="5" name="Picture 4">
            <a:extLst>
              <a:ext uri="{FF2B5EF4-FFF2-40B4-BE49-F238E27FC236}">
                <a16:creationId xmlns:a16="http://schemas.microsoft.com/office/drawing/2014/main" id="{ECE391DA-D5CA-B4BB-73B5-5BEB0385D0C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670611" y="1813236"/>
            <a:ext cx="5168585" cy="3136326"/>
          </a:xfrm>
          <a:prstGeom prst="rect">
            <a:avLst/>
          </a:prstGeom>
          <a:noFill/>
          <a:ln>
            <a:noFill/>
          </a:ln>
        </p:spPr>
      </p:pic>
    </p:spTree>
    <p:extLst>
      <p:ext uri="{BB962C8B-B14F-4D97-AF65-F5344CB8AC3E}">
        <p14:creationId xmlns:p14="http://schemas.microsoft.com/office/powerpoint/2010/main" val="714516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22" presetClass="entr" presetSubtype="1" fill="hold"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wipe(up)">
                                      <p:cBhvr>
                                        <p:cTn id="10"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a:xfrm>
            <a:off x="858416" y="1176085"/>
            <a:ext cx="6079587" cy="606290"/>
          </a:xfrm>
        </p:spPr>
        <p:txBody>
          <a:bodyPr vert="horz" lIns="0" tIns="0" rIns="0" bIns="0" rtlCol="0">
            <a:normAutofit/>
          </a:bodyPr>
          <a:lstStyle/>
          <a:p>
            <a:r>
              <a:rPr lang="en-US" sz="4000" b="1" dirty="0">
                <a:solidFill>
                  <a:srgbClr val="00B050"/>
                </a:solidFill>
              </a:rPr>
              <a:t>MQ135 Air Quality Sensor</a:t>
            </a:r>
          </a:p>
        </p:txBody>
      </p:sp>
      <p:sp>
        <p:nvSpPr>
          <p:cNvPr id="3" name="Content Placeholder"/>
          <p:cNvSpPr>
            <a:spLocks noGrp="1"/>
          </p:cNvSpPr>
          <p:nvPr>
            <p:ph idx="1"/>
          </p:nvPr>
        </p:nvSpPr>
        <p:spPr>
          <a:xfrm>
            <a:off x="858416" y="2036397"/>
            <a:ext cx="5812195" cy="2968585"/>
          </a:xfrm>
        </p:spPr>
        <p:txBody>
          <a:bodyPr vert="horz" lIns="0" tIns="0" rIns="0" bIns="0" rtlCol="0" anchor="t">
            <a:normAutofit/>
          </a:bodyPr>
          <a:lstStyle/>
          <a:p>
            <a:pPr algn="just"/>
            <a:r>
              <a:rPr lang="en-IN" sz="1700" dirty="0"/>
              <a:t>MQ-135 gas sensors are capable of detecting different gases as well as ammonia (NH_{3}), sulphur (S), Benzene (C_{6}H_{6}), CO_{2}, and toxic gases, vapours and smoke. Just like any other MQ series gas sensor, this one also has an inbuilt digital and Analog output pin. The digital pin will go in a high state when the concentration of these gases exceeds a particular acceptable level in the air. The threshold value can be preset by using the on-board potentiometer. This Analog output pin allows one to generate an analogue voltage, which is approximative to concentration of these gases into the atmosphere.</a:t>
            </a:r>
          </a:p>
        </p:txBody>
      </p:sp>
      <p:sp>
        <p:nvSpPr>
          <p:cNvPr id="4" name="TextBox 3">
            <a:extLst>
              <a:ext uri="{FF2B5EF4-FFF2-40B4-BE49-F238E27FC236}">
                <a16:creationId xmlns:a16="http://schemas.microsoft.com/office/drawing/2014/main" id="{03F3AAFA-A97D-4217-EF62-7C724ED93E81}"/>
              </a:ext>
            </a:extLst>
          </p:cNvPr>
          <p:cNvSpPr txBox="1"/>
          <p:nvPr/>
        </p:nvSpPr>
        <p:spPr>
          <a:xfrm>
            <a:off x="858416" y="317241"/>
            <a:ext cx="10431625" cy="707886"/>
          </a:xfrm>
          <a:prstGeom prst="rect">
            <a:avLst/>
          </a:prstGeom>
          <a:noFill/>
        </p:spPr>
        <p:txBody>
          <a:bodyPr wrap="square" rtlCol="0">
            <a:spAutoFit/>
          </a:bodyPr>
          <a:lstStyle/>
          <a:p>
            <a:pPr algn="ctr"/>
            <a:r>
              <a:rPr lang="en-IN" sz="4000" dirty="0">
                <a:solidFill>
                  <a:srgbClr val="00B050"/>
                </a:solidFill>
              </a:rPr>
              <a:t>Components Details</a:t>
            </a:r>
          </a:p>
        </p:txBody>
      </p:sp>
      <p:pic>
        <p:nvPicPr>
          <p:cNvPr id="6" name="Picture 5" descr="MQ135 Sensor Module Pinout">
            <a:extLst>
              <a:ext uri="{FF2B5EF4-FFF2-40B4-BE49-F238E27FC236}">
                <a16:creationId xmlns:a16="http://schemas.microsoft.com/office/drawing/2014/main" id="{9E61D36C-74D3-24C2-9346-478D2E1803C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830052" y="1269129"/>
            <a:ext cx="5253911" cy="3735853"/>
          </a:xfrm>
          <a:prstGeom prst="rect">
            <a:avLst/>
          </a:prstGeom>
          <a:noFill/>
          <a:ln>
            <a:noFill/>
          </a:ln>
        </p:spPr>
      </p:pic>
    </p:spTree>
    <p:extLst>
      <p:ext uri="{BB962C8B-B14F-4D97-AF65-F5344CB8AC3E}">
        <p14:creationId xmlns:p14="http://schemas.microsoft.com/office/powerpoint/2010/main" val="127917586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22" presetClass="entr" presetSubtype="1" fill="hold"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wipe(up)">
                                      <p:cBhvr>
                                        <p:cTn id="10"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a:xfrm>
            <a:off x="1017857" y="965984"/>
            <a:ext cx="6079587" cy="606290"/>
          </a:xfrm>
        </p:spPr>
        <p:txBody>
          <a:bodyPr vert="horz" lIns="0" tIns="0" rIns="0" bIns="0" rtlCol="0">
            <a:normAutofit/>
          </a:bodyPr>
          <a:lstStyle/>
          <a:p>
            <a:r>
              <a:rPr lang="en-US" sz="4000" b="1" dirty="0">
                <a:solidFill>
                  <a:srgbClr val="00B050"/>
                </a:solidFill>
              </a:rPr>
              <a:t>DHT22 Sensor</a:t>
            </a:r>
          </a:p>
        </p:txBody>
      </p:sp>
      <p:sp>
        <p:nvSpPr>
          <p:cNvPr id="3" name="Content Placeholder"/>
          <p:cNvSpPr>
            <a:spLocks noGrp="1"/>
          </p:cNvSpPr>
          <p:nvPr>
            <p:ph idx="1"/>
          </p:nvPr>
        </p:nvSpPr>
        <p:spPr>
          <a:xfrm>
            <a:off x="858416" y="2036397"/>
            <a:ext cx="5924939" cy="2628909"/>
          </a:xfrm>
        </p:spPr>
        <p:txBody>
          <a:bodyPr vert="horz" lIns="0" tIns="0" rIns="0" bIns="0" rtlCol="0" anchor="t">
            <a:normAutofit/>
          </a:bodyPr>
          <a:lstStyle/>
          <a:p>
            <a:pPr algn="just"/>
            <a:r>
              <a:rPr lang="en-IN" sz="1700" dirty="0"/>
              <a:t>A commonly used digital sensor that measures temperature and moisture is DHT22. Improved DHT22, this is a more advanced model than the previous DHT11 moisture and temperature probe. Capacitance-based moisture sensor is used by the sensor along with the thermistor-type temperature sensor for measuring moisture and temperature in the atmosphere respectively. Moisture sensing is in the range of 0% to 100 with ±1% while temperature ranging is –40°C to +80°C ±0.5°C. This sensor has a sampling time that is close to two seconds.</a:t>
            </a:r>
          </a:p>
        </p:txBody>
      </p:sp>
      <p:sp>
        <p:nvSpPr>
          <p:cNvPr id="4" name="TextBox 3">
            <a:extLst>
              <a:ext uri="{FF2B5EF4-FFF2-40B4-BE49-F238E27FC236}">
                <a16:creationId xmlns:a16="http://schemas.microsoft.com/office/drawing/2014/main" id="{03F3AAFA-A97D-4217-EF62-7C724ED93E81}"/>
              </a:ext>
            </a:extLst>
          </p:cNvPr>
          <p:cNvSpPr txBox="1"/>
          <p:nvPr/>
        </p:nvSpPr>
        <p:spPr>
          <a:xfrm>
            <a:off x="858416" y="317241"/>
            <a:ext cx="10431625" cy="707886"/>
          </a:xfrm>
          <a:prstGeom prst="rect">
            <a:avLst/>
          </a:prstGeom>
          <a:noFill/>
        </p:spPr>
        <p:txBody>
          <a:bodyPr wrap="square" rtlCol="0">
            <a:spAutoFit/>
          </a:bodyPr>
          <a:lstStyle/>
          <a:p>
            <a:pPr algn="ctr"/>
            <a:r>
              <a:rPr lang="en-IN" sz="4000" dirty="0">
                <a:solidFill>
                  <a:srgbClr val="00B050"/>
                </a:solidFill>
              </a:rPr>
              <a:t>Components Details</a:t>
            </a:r>
          </a:p>
        </p:txBody>
      </p:sp>
      <p:pic>
        <p:nvPicPr>
          <p:cNvPr id="6" name="Picture 5" descr="DHT22_Sesnor_Pinouts">
            <a:extLst>
              <a:ext uri="{FF2B5EF4-FFF2-40B4-BE49-F238E27FC236}">
                <a16:creationId xmlns:a16="http://schemas.microsoft.com/office/drawing/2014/main" id="{A7197847-E18F-C805-1016-C982F04296F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903876" y="1815132"/>
            <a:ext cx="5132613" cy="3493028"/>
          </a:xfrm>
          <a:prstGeom prst="rect">
            <a:avLst/>
          </a:prstGeom>
          <a:noFill/>
          <a:ln>
            <a:noFill/>
          </a:ln>
        </p:spPr>
      </p:pic>
    </p:spTree>
    <p:extLst>
      <p:ext uri="{BB962C8B-B14F-4D97-AF65-F5344CB8AC3E}">
        <p14:creationId xmlns:p14="http://schemas.microsoft.com/office/powerpoint/2010/main" val="7179698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22" presetClass="entr" presetSubtype="1" fill="hold"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wipe(up)">
                                      <p:cBhvr>
                                        <p:cTn id="10"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Office Theme">
  <a:themeElements>
    <a:clrScheme name="Office">
      <a:dk1>
        <a:sysClr val="windowText" lastClr="191B28"/>
      </a:dk1>
      <a:lt1>
        <a:sysClr val="window" lastClr="C2C6D0"/>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191B28"/>
    </a:dk1>
    <a:lt1>
      <a:sysClr val="window" lastClr="C2C6D0"/>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a:dk1>
      <a:sysClr val="windowText" lastClr="191B28"/>
    </a:dk1>
    <a:lt1>
      <a:sysClr val="window" lastClr="C2C6D0"/>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xml><?xml version="1.0" encoding="utf-8"?>
<a:themeOverride xmlns:a="http://schemas.openxmlformats.org/drawingml/2006/main">
  <a:clrScheme name="Office">
    <a:dk1>
      <a:sysClr val="windowText" lastClr="191B28"/>
    </a:dk1>
    <a:lt1>
      <a:sysClr val="window" lastClr="C2C6D0"/>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4.xml><?xml version="1.0" encoding="utf-8"?>
<a:themeOverride xmlns:a="http://schemas.openxmlformats.org/drawingml/2006/main">
  <a:clrScheme name="Office">
    <a:dk1>
      <a:sysClr val="windowText" lastClr="191B28"/>
    </a:dk1>
    <a:lt1>
      <a:sysClr val="window" lastClr="C2C6D0"/>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5.xml><?xml version="1.0" encoding="utf-8"?>
<a:themeOverride xmlns:a="http://schemas.openxmlformats.org/drawingml/2006/main">
  <a:clrScheme name="Office">
    <a:dk1>
      <a:sysClr val="windowText" lastClr="191B28"/>
    </a:dk1>
    <a:lt1>
      <a:sysClr val="window" lastClr="C2C6D0"/>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579</TotalTime>
  <Words>1414</Words>
  <Application>Microsoft Office PowerPoint</Application>
  <PresentationFormat>Widescreen</PresentationFormat>
  <Paragraphs>65</Paragraphs>
  <Slides>15</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15</vt:i4>
      </vt:variant>
    </vt:vector>
  </HeadingPairs>
  <TitlesOfParts>
    <vt:vector size="23" baseType="lpstr">
      <vt:lpstr>Arial</vt:lpstr>
      <vt:lpstr>Calibri</vt:lpstr>
      <vt:lpstr>Calibri Light</vt:lpstr>
      <vt:lpstr>Google Sans</vt:lpstr>
      <vt:lpstr>Roboto</vt:lpstr>
      <vt:lpstr>Symbol</vt:lpstr>
      <vt:lpstr>TW Cen MT</vt:lpstr>
      <vt:lpstr>Office Theme</vt:lpstr>
      <vt:lpstr>Smart Wearable device for plants</vt:lpstr>
      <vt:lpstr>Contents</vt:lpstr>
      <vt:lpstr>Problem Statement</vt:lpstr>
      <vt:lpstr>Introduction</vt:lpstr>
      <vt:lpstr>Components Used</vt:lpstr>
      <vt:lpstr>Arduino Uno</vt:lpstr>
      <vt:lpstr>Soil moisture</vt:lpstr>
      <vt:lpstr>MQ135 Air Quality Sensor</vt:lpstr>
      <vt:lpstr>DHT22 Sensor</vt:lpstr>
      <vt:lpstr>LDR  Sensor</vt:lpstr>
      <vt:lpstr>Circuit Diagram</vt:lpstr>
      <vt:lpstr>Working</vt:lpstr>
      <vt:lpstr>Why It's Important</vt:lpstr>
      <vt:lpstr>ADVANTAGES OF THE INVENTION</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Smart Wearable device for plants</dc:title>
  <dc:creator>Sonpal .</dc:creator>
  <cp:lastModifiedBy>Satish Kumar</cp:lastModifiedBy>
  <cp:revision>20</cp:revision>
  <dcterms:created xsi:type="dcterms:W3CDTF">2023-11-06T07:38:10Z</dcterms:created>
  <dcterms:modified xsi:type="dcterms:W3CDTF">2023-11-15T03:21:17Z</dcterms:modified>
</cp:coreProperties>
</file>